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34"/>
  </p:notesMasterIdLst>
  <p:sldIdLst>
    <p:sldId id="627" r:id="rId2"/>
    <p:sldId id="256" r:id="rId3"/>
    <p:sldId id="257" r:id="rId4"/>
    <p:sldId id="577" r:id="rId5"/>
    <p:sldId id="258" r:id="rId6"/>
    <p:sldId id="617" r:id="rId7"/>
    <p:sldId id="607" r:id="rId8"/>
    <p:sldId id="606" r:id="rId9"/>
    <p:sldId id="618" r:id="rId10"/>
    <p:sldId id="626" r:id="rId11"/>
    <p:sldId id="621" r:id="rId12"/>
    <p:sldId id="622" r:id="rId13"/>
    <p:sldId id="620" r:id="rId14"/>
    <p:sldId id="605" r:id="rId15"/>
    <p:sldId id="261" r:id="rId16"/>
    <p:sldId id="264" r:id="rId17"/>
    <p:sldId id="265" r:id="rId18"/>
    <p:sldId id="278" r:id="rId19"/>
    <p:sldId id="628" r:id="rId20"/>
    <p:sldId id="574" r:id="rId21"/>
    <p:sldId id="576" r:id="rId22"/>
    <p:sldId id="635" r:id="rId23"/>
    <p:sldId id="632" r:id="rId24"/>
    <p:sldId id="634" r:id="rId25"/>
    <p:sldId id="633" r:id="rId26"/>
    <p:sldId id="637" r:id="rId27"/>
    <p:sldId id="636" r:id="rId28"/>
    <p:sldId id="639" r:id="rId29"/>
    <p:sldId id="638" r:id="rId30"/>
    <p:sldId id="641" r:id="rId31"/>
    <p:sldId id="640" r:id="rId32"/>
    <p:sldId id="6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74" autoAdjust="0"/>
    <p:restoredTop sz="94660"/>
  </p:normalViewPr>
  <p:slideViewPr>
    <p:cSldViewPr snapToGrid="0">
      <p:cViewPr varScale="1">
        <p:scale>
          <a:sx n="42" d="100"/>
          <a:sy n="42" d="100"/>
        </p:scale>
        <p:origin x="48" y="931"/>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7597D-9F1E-4E33-B727-63F5885E7C96}" type="datetimeFigureOut">
              <a:rPr lang="en-US" smtClean="0"/>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33149-F844-464E-990F-F11C32A96C6B}" type="slidenum">
              <a:rPr lang="en-US" smtClean="0"/>
              <a:t>‹#›</a:t>
            </a:fld>
            <a:endParaRPr lang="en-US"/>
          </a:p>
        </p:txBody>
      </p:sp>
    </p:spTree>
    <p:extLst>
      <p:ext uri="{BB962C8B-B14F-4D97-AF65-F5344CB8AC3E}">
        <p14:creationId xmlns:p14="http://schemas.microsoft.com/office/powerpoint/2010/main" val="308535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3D0DCAD1-F98B-4085-86E1-7A91AAC42DF6}" type="datetime1">
              <a:rPr lang="en-US" smtClean="0"/>
              <a:t>4/28/2022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9390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5C2D2D46-FA72-4456-8CC2-DAF3303D7797}" type="datetime1">
              <a:rPr lang="en-US" smtClean="0"/>
              <a:t>4/28/2022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72375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83C60843-6A84-4FBE-AA12-D62BEA8A017E}" type="datetime1">
              <a:rPr lang="en-US" smtClean="0"/>
              <a:t>4/28/2022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6113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AD0AF712-F9F6-4270-894A-3E06B3428BC0}" type="datetime1">
              <a:rPr lang="en-US" smtClean="0"/>
              <a:t>4/28/2022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14582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00E49F92-4A42-414D-848A-492126B77FBC}" type="datetime1">
              <a:rPr lang="en-US" smtClean="0"/>
              <a:t>4/28/2022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399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5EE373DF-05CB-409A-A19F-6E0F8AD82969}" type="datetime1">
              <a:rPr lang="en-US" smtClean="0"/>
              <a:t>4/28/2022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5881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3927C14-ADA3-4217-8B62-F56C35BA2EB3}" type="datetime1">
              <a:rPr lang="en-US" smtClean="0"/>
              <a:t>4/28/2022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0760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A0A4C7D4-2578-43AA-8263-AEC3A74A4D2C}" type="datetime1">
              <a:rPr lang="en-US" smtClean="0"/>
              <a:t>4/28/2022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014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59036C42-8B05-4901-88AA-C31A08B8A757}" type="datetime1">
              <a:rPr lang="en-US" smtClean="0"/>
              <a:t>4/28/2022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30724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3C27856D-71C2-46BC-8586-982E6B741029}" type="datetime1">
              <a:rPr lang="en-US" smtClean="0"/>
              <a:t>4/28/2022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73882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F5F0A83-11D3-4A33-A791-9B1CBFE8EBAC}" type="datetime1">
              <a:rPr lang="en-US" smtClean="0"/>
              <a:t>4/28/2022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55729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904B0FB5-75D9-48E1-8A5A-853E58979914}" type="datetime1">
              <a:rPr lang="en-US" smtClean="0"/>
              <a:t>4/28/2022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91589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05" r:id="rId6"/>
    <p:sldLayoutId id="2147483801" r:id="rId7"/>
    <p:sldLayoutId id="2147483802" r:id="rId8"/>
    <p:sldLayoutId id="2147483803" r:id="rId9"/>
    <p:sldLayoutId id="2147483804" r:id="rId10"/>
    <p:sldLayoutId id="2147483806" r:id="rId11"/>
  </p:sldLayoutIdLst>
  <p:hf hdr="0" ftr="0" dt="0"/>
  <p:txStyles>
    <p:title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storymaps.arcgis.com/stories/3ddba142cc794bf5a54b4d874267833b"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zhenghe.rslc.us/" TargetMode="External"/><Relationship Id="rId2" Type="http://schemas.openxmlformats.org/officeDocument/2006/relationships/hyperlink" Target="https://gulagmap.ru/" TargetMode="External"/><Relationship Id="rId1" Type="http://schemas.openxmlformats.org/officeDocument/2006/relationships/slideLayout" Target="../slideLayouts/slideLayout2.xml"/><Relationship Id="rId5" Type="http://schemas.openxmlformats.org/officeDocument/2006/relationships/hyperlink" Target="https://earth.google.com/web/data=CiQSIhIgM2VlNGIxYjAyZjZjMTFlN2JiN2U5ZjRiODliYmUwZGU" TargetMode="External"/><Relationship Id="rId4" Type="http://schemas.openxmlformats.org/officeDocument/2006/relationships/hyperlink" Target="http://www.iwojimamap.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2.xml"/><Relationship Id="rId7" Type="http://schemas.openxmlformats.org/officeDocument/2006/relationships/slide" Target="slide30.xml"/><Relationship Id="rId2"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slide" Target="slide24.xml"/><Relationship Id="rId4" Type="http://schemas.openxmlformats.org/officeDocument/2006/relationships/slide" Target="slide26.xml"/></Relationships>
</file>

<file path=ppt/slides/_rels/slide16.xml.rels><?xml version="1.0" encoding="UTF-8" standalone="yes"?>
<Relationships xmlns="http://schemas.openxmlformats.org/package/2006/relationships"><Relationship Id="rId2" Type="http://schemas.openxmlformats.org/officeDocument/2006/relationships/hyperlink" Target="https://digital.lib.hkbu.edu.hk/1941hkbattle/zht/index.php"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50805" y="496020"/>
            <a:ext cx="10553515" cy="2455519"/>
          </a:xfrm>
        </p:spPr>
        <p:txBody>
          <a:bodyPr>
            <a:noAutofit/>
          </a:bodyPr>
          <a:lstStyle/>
          <a:p>
            <a:r>
              <a:rPr lang="en-US" sz="2400" dirty="0">
                <a:solidFill>
                  <a:srgbClr val="000000"/>
                </a:solidFill>
                <a:latin typeface="Times New Roman" panose="02020603050405020304" pitchFamily="18" charset="0"/>
                <a:cs typeface="Times New Roman" panose="02020603050405020304" pitchFamily="18" charset="0"/>
              </a:rPr>
              <a:t>CDI020221109</a:t>
            </a:r>
            <a:br>
              <a:rPr lang="en-US" sz="2400" dirty="0">
                <a:latin typeface="Times New Roman" panose="02020603050405020304" pitchFamily="18" charset="0"/>
                <a:cs typeface="Times New Roman" panose="02020603050405020304" pitchFamily="18" charset="0"/>
              </a:rPr>
            </a:br>
            <a:r>
              <a:rPr lang="zh-TW" altLang="en-US" sz="2400" dirty="0">
                <a:latin typeface="Times New Roman" panose="02020603050405020304" pitchFamily="18" charset="0"/>
                <a:cs typeface="Times New Roman" panose="02020603050405020304" pitchFamily="18" charset="0"/>
              </a:rPr>
              <a:t>香港抗戰歷史系列：從空間史看</a:t>
            </a:r>
            <a:r>
              <a:rPr lang="en-US" altLang="zh-TW" sz="2400" dirty="0">
                <a:latin typeface="Times New Roman" panose="02020603050405020304" pitchFamily="18" charset="0"/>
                <a:cs typeface="Times New Roman" panose="02020603050405020304" pitchFamily="18" charset="0"/>
              </a:rPr>
              <a:t>1941</a:t>
            </a:r>
            <a:r>
              <a:rPr lang="zh-TW" altLang="en-US" sz="2400" dirty="0">
                <a:latin typeface="Times New Roman" panose="02020603050405020304" pitchFamily="18" charset="0"/>
                <a:cs typeface="Times New Roman" panose="02020603050405020304" pitchFamily="18" charset="0"/>
              </a:rPr>
              <a:t>年香港戰役：研究方法與網上互動地圖製作（新辦）</a:t>
            </a:r>
            <a:br>
              <a:rPr lang="zh-TW" altLang="en-US" sz="2400" dirty="0">
                <a:latin typeface="Times New Roman" panose="02020603050405020304" pitchFamily="18" charset="0"/>
                <a:cs typeface="Times New Roman" panose="02020603050405020304" pitchFamily="18" charset="0"/>
              </a:rPr>
            </a:br>
            <a:r>
              <a:rPr lang="en-US" altLang="zh-TW" sz="2400" dirty="0">
                <a:latin typeface="Times New Roman" panose="02020603050405020304" pitchFamily="18" charset="0"/>
                <a:cs typeface="Times New Roman" panose="02020603050405020304" pitchFamily="18" charset="0"/>
              </a:rPr>
              <a:t>Series on the History of the War of Resistance Against Japanese Aggression in Hong Kong: Reappraising the Battle of Hong Kong in 1941 from Spatial Perspective: Research Methods and the Making of an Interactive Web Map (New)</a:t>
            </a:r>
            <a:br>
              <a:rPr lang="en-US" altLang="zh-TW" sz="2400" dirty="0">
                <a:latin typeface="Times New Roman" panose="02020603050405020304" pitchFamily="18" charset="0"/>
                <a:cs typeface="Times New Roman" panose="02020603050405020304" pitchFamily="18" charset="0"/>
              </a:rPr>
            </a:br>
            <a:br>
              <a:rPr lang="zh-HK" alt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矩形 7"/>
          <p:cNvSpPr/>
          <p:nvPr/>
        </p:nvSpPr>
        <p:spPr>
          <a:xfrm>
            <a:off x="1150805" y="2628374"/>
            <a:ext cx="2801933" cy="646331"/>
          </a:xfrm>
          <a:prstGeom prst="rect">
            <a:avLst/>
          </a:prstGeom>
        </p:spPr>
        <p:txBody>
          <a:bodyPr wrap="square">
            <a:spAutoFit/>
          </a:bodyPr>
          <a:lstStyle/>
          <a:p>
            <a:pPr defTabSz="457200">
              <a:defRPr/>
            </a:pPr>
            <a:r>
              <a:rPr lang="en-US" dirty="0">
                <a:solidFill>
                  <a:prstClr val="black"/>
                </a:solidFill>
                <a:latin typeface="Times New Roman" panose="02020603050405020304" pitchFamily="18" charset="0"/>
                <a:cs typeface="Times New Roman" panose="02020603050405020304" pitchFamily="18" charset="0"/>
              </a:rPr>
              <a:t>2022</a:t>
            </a:r>
            <a:r>
              <a:rPr lang="zh-TW" altLang="en-US" dirty="0">
                <a:solidFill>
                  <a:prstClr val="black"/>
                </a:solidFill>
                <a:latin typeface="Times New Roman" panose="02020603050405020304" pitchFamily="18" charset="0"/>
                <a:cs typeface="Times New Roman" panose="02020603050405020304" pitchFamily="18" charset="0"/>
              </a:rPr>
              <a:t>年</a:t>
            </a:r>
            <a:r>
              <a:rPr lang="en-US" altLang="zh-TW" dirty="0">
                <a:solidFill>
                  <a:prstClr val="black"/>
                </a:solidFill>
                <a:latin typeface="Times New Roman" panose="02020603050405020304" pitchFamily="18" charset="0"/>
                <a:cs typeface="Times New Roman" panose="02020603050405020304" pitchFamily="18" charset="0"/>
              </a:rPr>
              <a:t>2</a:t>
            </a:r>
            <a:r>
              <a:rPr lang="zh-TW" altLang="en-US" dirty="0">
                <a:solidFill>
                  <a:prstClr val="black"/>
                </a:solidFill>
                <a:latin typeface="Times New Roman" panose="02020603050405020304" pitchFamily="18" charset="0"/>
                <a:cs typeface="Times New Roman" panose="02020603050405020304" pitchFamily="18" charset="0"/>
              </a:rPr>
              <a:t>月</a:t>
            </a:r>
            <a:r>
              <a:rPr lang="en-US" altLang="zh-TW" dirty="0">
                <a:solidFill>
                  <a:prstClr val="black"/>
                </a:solidFill>
                <a:latin typeface="Times New Roman" panose="02020603050405020304" pitchFamily="18" charset="0"/>
                <a:cs typeface="Times New Roman" panose="02020603050405020304" pitchFamily="18" charset="0"/>
              </a:rPr>
              <a:t>23</a:t>
            </a:r>
            <a:r>
              <a:rPr lang="zh-TW" altLang="en-US" dirty="0">
                <a:solidFill>
                  <a:prstClr val="black"/>
                </a:solidFill>
                <a:latin typeface="Times New Roman" panose="02020603050405020304" pitchFamily="18" charset="0"/>
                <a:cs typeface="Times New Roman" panose="02020603050405020304" pitchFamily="18" charset="0"/>
              </a:rPr>
              <a:t>日</a:t>
            </a:r>
            <a:endParaRPr lang="en-US" altLang="zh-TW" dirty="0">
              <a:solidFill>
                <a:prstClr val="black"/>
              </a:solidFill>
              <a:latin typeface="Times New Roman" panose="02020603050405020304" pitchFamily="18" charset="0"/>
              <a:cs typeface="Times New Roman" panose="02020603050405020304" pitchFamily="18" charset="0"/>
            </a:endParaRPr>
          </a:p>
          <a:p>
            <a:pPr>
              <a:defRPr/>
            </a:pPr>
            <a:r>
              <a:rPr lang="en-US" altLang="zh-TW" dirty="0">
                <a:solidFill>
                  <a:prstClr val="black"/>
                </a:solidFill>
                <a:latin typeface="Times New Roman" panose="02020603050405020304" pitchFamily="18" charset="0"/>
                <a:cs typeface="Times New Roman" panose="02020603050405020304" pitchFamily="18" charset="0"/>
              </a:rPr>
              <a:t>23 February 2022</a:t>
            </a:r>
            <a:endParaRPr lang="en-US" altLang="zh-HK" dirty="0">
              <a:solidFill>
                <a:prstClr val="black"/>
              </a:solidFill>
              <a:latin typeface="Times New Roman" panose="02020603050405020304" pitchFamily="18" charset="0"/>
              <a:cs typeface="Times New Roman" panose="02020603050405020304" pitchFamily="18" charset="0"/>
            </a:endParaRPr>
          </a:p>
        </p:txBody>
      </p:sp>
      <p:sp>
        <p:nvSpPr>
          <p:cNvPr id="10" name="Subtitle 2"/>
          <p:cNvSpPr txBox="1">
            <a:spLocks/>
          </p:cNvSpPr>
          <p:nvPr/>
        </p:nvSpPr>
        <p:spPr>
          <a:xfrm>
            <a:off x="4543836" y="2628374"/>
            <a:ext cx="7024214" cy="38193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zh-TW" altLang="en-US" sz="1800" dirty="0">
                <a:solidFill>
                  <a:schemeClr val="tx1"/>
                </a:solidFill>
                <a:latin typeface="Times New Roman" panose="02020603050405020304" pitchFamily="18" charset="0"/>
                <a:cs typeface="Times New Roman" panose="02020603050405020304" pitchFamily="18" charset="0"/>
              </a:rPr>
              <a:t>鄺智文博士</a:t>
            </a:r>
            <a:endParaRPr lang="en-US" altLang="zh-TW" sz="1800" dirty="0">
              <a:solidFill>
                <a:schemeClr val="tx1"/>
              </a:solidFill>
              <a:latin typeface="Times New Roman" panose="02020603050405020304" pitchFamily="18" charset="0"/>
              <a:cs typeface="Times New Roman" panose="02020603050405020304" pitchFamily="18" charset="0"/>
            </a:endParaRPr>
          </a:p>
          <a:p>
            <a:pPr algn="just"/>
            <a:r>
              <a:rPr lang="zh-TW" altLang="en-US" sz="1800" dirty="0">
                <a:solidFill>
                  <a:schemeClr val="tx1"/>
                </a:solidFill>
                <a:latin typeface="Times New Roman" panose="02020603050405020304" pitchFamily="18" charset="0"/>
                <a:cs typeface="Times New Roman" panose="02020603050405020304" pitchFamily="18" charset="0"/>
              </a:rPr>
              <a:t>香港浸會大學歷史系副教授  	</a:t>
            </a:r>
            <a:r>
              <a:rPr lang="en-US" altLang="zh-TW" sz="1800" dirty="0">
                <a:solidFill>
                  <a:schemeClr val="tx1"/>
                </a:solidFill>
                <a:latin typeface="Times New Roman" panose="02020603050405020304" pitchFamily="18" charset="0"/>
                <a:cs typeface="Times New Roman" panose="02020603050405020304" pitchFamily="18" charset="0"/>
              </a:rPr>
              <a:t>	</a:t>
            </a:r>
          </a:p>
          <a:p>
            <a:pPr algn="just"/>
            <a:r>
              <a:rPr lang="en-US" altLang="zh-TW" sz="1800" dirty="0" err="1">
                <a:solidFill>
                  <a:schemeClr val="tx1"/>
                </a:solidFill>
                <a:latin typeface="Times New Roman" panose="02020603050405020304" pitchFamily="18" charset="0"/>
                <a:cs typeface="Times New Roman" panose="02020603050405020304" pitchFamily="18" charset="0"/>
              </a:rPr>
              <a:t>Dr</a:t>
            </a:r>
            <a:r>
              <a:rPr lang="en-US" altLang="zh-TW" sz="1800" dirty="0">
                <a:solidFill>
                  <a:schemeClr val="tx1"/>
                </a:solidFill>
                <a:latin typeface="Times New Roman" panose="02020603050405020304" pitchFamily="18" charset="0"/>
                <a:cs typeface="Times New Roman" panose="02020603050405020304" pitchFamily="18" charset="0"/>
              </a:rPr>
              <a:t> KWONG Chi-Man</a:t>
            </a:r>
          </a:p>
          <a:p>
            <a:pPr algn="just"/>
            <a:r>
              <a:rPr lang="en-US" altLang="zh-TW" sz="1800" dirty="0">
                <a:solidFill>
                  <a:schemeClr val="tx1"/>
                </a:solidFill>
                <a:latin typeface="Times New Roman" panose="02020603050405020304" pitchFamily="18" charset="0"/>
                <a:cs typeface="Times New Roman" panose="02020603050405020304" pitchFamily="18" charset="0"/>
              </a:rPr>
              <a:t>Associate Professor, Department of History, Hong Kong Baptist University  	</a:t>
            </a:r>
            <a:r>
              <a:rPr lang="zh-TW" altLang="en-US" sz="1800" dirty="0">
                <a:solidFill>
                  <a:schemeClr val="tx1"/>
                </a:solidFill>
                <a:latin typeface="Times New Roman" panose="02020603050405020304" pitchFamily="18" charset="0"/>
                <a:cs typeface="Times New Roman" panose="02020603050405020304" pitchFamily="18" charset="0"/>
              </a:rPr>
              <a:t>	</a:t>
            </a:r>
            <a:endParaRPr lang="en-US" altLang="zh-TW" sz="1800" dirty="0">
              <a:solidFill>
                <a:schemeClr val="tx1"/>
              </a:solidFill>
              <a:latin typeface="Times New Roman" panose="02020603050405020304" pitchFamily="18" charset="0"/>
              <a:cs typeface="Times New Roman" panose="02020603050405020304" pitchFamily="18" charset="0"/>
            </a:endParaRPr>
          </a:p>
          <a:p>
            <a:pPr defTabSz="457200">
              <a:defRPr/>
            </a:pPr>
            <a:endParaRPr lang="en-US" altLang="zh-TW" sz="1800" dirty="0">
              <a:solidFill>
                <a:prstClr val="black"/>
              </a:solidFill>
              <a:latin typeface="Times New Roman" panose="02020603050405020304" pitchFamily="18" charset="0"/>
              <a:cs typeface="Times New Roman" panose="02020603050405020304" pitchFamily="18" charset="0"/>
            </a:endParaRPr>
          </a:p>
          <a:p>
            <a:pPr defTabSz="457200">
              <a:defRPr/>
            </a:pPr>
            <a:endParaRPr lang="en-US" altLang="zh-TW" sz="1800" dirty="0">
              <a:solidFill>
                <a:prstClr val="black"/>
              </a:solidFill>
              <a:latin typeface="Times New Roman" panose="02020603050405020304" pitchFamily="18" charset="0"/>
              <a:cs typeface="Times New Roman" panose="02020603050405020304" pitchFamily="18" charset="0"/>
            </a:endParaRPr>
          </a:p>
          <a:p>
            <a:pPr defTabSz="457200">
              <a:defRPr/>
            </a:pPr>
            <a:r>
              <a:rPr lang="zh-TW" altLang="en-US" sz="1800" dirty="0">
                <a:solidFill>
                  <a:prstClr val="black"/>
                </a:solidFill>
                <a:latin typeface="Times New Roman" panose="02020603050405020304" pitchFamily="18" charset="0"/>
                <a:cs typeface="Times New Roman" panose="02020603050405020304" pitchFamily="18" charset="0"/>
              </a:rPr>
              <a:t>教育局個人、社會及人文教育組</a:t>
            </a:r>
            <a:endParaRPr lang="en-US" altLang="zh-TW" sz="1800" dirty="0">
              <a:solidFill>
                <a:prstClr val="black"/>
              </a:solidFill>
              <a:latin typeface="Times New Roman" panose="02020603050405020304" pitchFamily="18" charset="0"/>
              <a:cs typeface="Times New Roman" panose="02020603050405020304" pitchFamily="18" charset="0"/>
            </a:endParaRPr>
          </a:p>
          <a:p>
            <a:pPr defTabSz="457200">
              <a:defRPr/>
            </a:pPr>
            <a:r>
              <a:rPr lang="en-US" sz="1800" dirty="0">
                <a:solidFill>
                  <a:prstClr val="black"/>
                </a:solidFill>
                <a:latin typeface="Times New Roman" panose="02020603050405020304" pitchFamily="18" charset="0"/>
                <a:cs typeface="Times New Roman" panose="02020603050405020304" pitchFamily="18" charset="0"/>
              </a:rPr>
              <a:t>Personal, Social and Humanities Education Section, EDB </a:t>
            </a:r>
            <a:endParaRPr lang="en-US" altLang="zh-TW"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4772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研究方法與網上互動地圖製作</a:t>
            </a: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D8D8A6F-2FB4-4A2B-A62C-8C87B3527480}"/>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10</a:t>
            </a:fld>
            <a:endParaRPr lang="en-US"/>
          </a:p>
        </p:txBody>
      </p:sp>
      <p:sp>
        <p:nvSpPr>
          <p:cNvPr id="8" name="Content Placeholder 2">
            <a:extLst>
              <a:ext uri="{FF2B5EF4-FFF2-40B4-BE49-F238E27FC236}">
                <a16:creationId xmlns:a16="http://schemas.microsoft.com/office/drawing/2014/main" id="{BDB53375-74D6-4386-B379-72F6BFD64DB7}"/>
              </a:ext>
            </a:extLst>
          </p:cNvPr>
          <p:cNvSpPr>
            <a:spLocks noGrp="1"/>
          </p:cNvSpPr>
          <p:nvPr>
            <p:ph idx="1"/>
          </p:nvPr>
        </p:nvSpPr>
        <p:spPr>
          <a:xfrm>
            <a:off x="4363786" y="621697"/>
            <a:ext cx="6791894" cy="5147973"/>
          </a:xfrm>
        </p:spPr>
        <p:txBody>
          <a:bodyPr anchor="ctr">
            <a:normAutofit/>
          </a:bodyPr>
          <a:lstStyle/>
          <a:p>
            <a:pPr marL="201168" lvl="1" indent="0">
              <a:buNone/>
            </a:pPr>
            <a:r>
              <a:rPr lang="en-US" altLang="zh-TW" sz="2400" dirty="0">
                <a:solidFill>
                  <a:schemeClr val="tx1"/>
                </a:solidFill>
                <a:latin typeface="Bahnschrift Condensed" panose="020B0502040204020203" pitchFamily="34" charset="0"/>
                <a:ea typeface="標楷體" panose="03000509000000000000" pitchFamily="65" charset="-120"/>
              </a:rPr>
              <a:t>HGIS </a:t>
            </a:r>
            <a:r>
              <a:rPr lang="zh-TW" altLang="en-US" sz="2400" dirty="0">
                <a:solidFill>
                  <a:schemeClr val="tx1"/>
                </a:solidFill>
                <a:latin typeface="Bahnschrift Condensed" panose="020B0502040204020203" pitchFamily="34" charset="0"/>
                <a:ea typeface="標楷體" panose="03000509000000000000" pitchFamily="65" charset="-120"/>
              </a:rPr>
              <a:t>製作</a:t>
            </a:r>
          </a:p>
          <a:p>
            <a:pPr lvl="2">
              <a:buFont typeface="Arial" panose="020B0604020202020204" pitchFamily="34" charset="0"/>
              <a:buChar char="•"/>
            </a:pPr>
            <a:r>
              <a:rPr lang="zh-TW" altLang="en-US" sz="2400" dirty="0">
                <a:solidFill>
                  <a:schemeClr val="tx1"/>
                </a:solidFill>
                <a:latin typeface="Bahnschrift Condensed" panose="020B0502040204020203" pitchFamily="34" charset="0"/>
                <a:ea typeface="標楷體" panose="03000509000000000000" pitchFamily="65" charset="-120"/>
              </a:rPr>
              <a:t>建構數據庫</a:t>
            </a:r>
            <a:endParaRPr lang="en-US" altLang="zh-TW" sz="2400" dirty="0">
              <a:solidFill>
                <a:schemeClr val="tx1"/>
              </a:solidFill>
              <a:latin typeface="Bahnschrift Condensed" panose="020B0502040204020203" pitchFamily="34" charset="0"/>
              <a:ea typeface="標楷體" panose="03000509000000000000" pitchFamily="65" charset="-120"/>
            </a:endParaRPr>
          </a:p>
          <a:p>
            <a:pPr lvl="2">
              <a:buFont typeface="Arial" panose="020B0604020202020204" pitchFamily="34" charset="0"/>
              <a:buChar char="•"/>
            </a:pPr>
            <a:r>
              <a:rPr lang="zh-TW" altLang="en-US" sz="2400" dirty="0">
                <a:solidFill>
                  <a:schemeClr val="tx1"/>
                </a:solidFill>
                <a:latin typeface="Bahnschrift Condensed" panose="020B0502040204020203" pitchFamily="34" charset="0"/>
                <a:ea typeface="標楷體" panose="03000509000000000000" pitchFamily="65" charset="-120"/>
              </a:rPr>
              <a:t>歷史地圖與</a:t>
            </a:r>
            <a:r>
              <a:rPr lang="en-US" altLang="zh-TW" sz="2400" dirty="0">
                <a:solidFill>
                  <a:schemeClr val="tx1"/>
                </a:solidFill>
                <a:latin typeface="Bahnschrift Condensed" panose="020B0502040204020203" pitchFamily="34" charset="0"/>
                <a:ea typeface="標楷體" panose="03000509000000000000" pitchFamily="65" charset="-120"/>
              </a:rPr>
              <a:t>GIS</a:t>
            </a:r>
          </a:p>
          <a:p>
            <a:pPr lvl="2">
              <a:buFont typeface="Arial" panose="020B0604020202020204" pitchFamily="34" charset="0"/>
              <a:buChar char="•"/>
            </a:pPr>
            <a:r>
              <a:rPr lang="zh-TW" altLang="en-US" sz="2400" dirty="0">
                <a:solidFill>
                  <a:schemeClr val="tx1"/>
                </a:solidFill>
                <a:latin typeface="Bahnschrift Condensed" panose="020B0502040204020203" pitchFamily="34" charset="0"/>
                <a:ea typeface="標楷體" panose="03000509000000000000" pitchFamily="65" charset="-120"/>
              </a:rPr>
              <a:t>空間與時間</a:t>
            </a:r>
            <a:endParaRPr lang="en-US" altLang="zh-TW" sz="2400" dirty="0">
              <a:solidFill>
                <a:schemeClr val="tx1"/>
              </a:solidFill>
              <a:latin typeface="Bahnschrift Condensed" panose="020B0502040204020203" pitchFamily="34" charset="0"/>
              <a:ea typeface="標楷體" panose="03000509000000000000" pitchFamily="65" charset="-120"/>
            </a:endParaRPr>
          </a:p>
        </p:txBody>
      </p:sp>
    </p:spTree>
    <p:extLst>
      <p:ext uri="{BB962C8B-B14F-4D97-AF65-F5344CB8AC3E}">
        <p14:creationId xmlns:p14="http://schemas.microsoft.com/office/powerpoint/2010/main" val="1647020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研究方法與網上互動地圖製作</a:t>
            </a: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D8D8A6F-2FB4-4A2B-A62C-8C87B3527480}"/>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11</a:t>
            </a:fld>
            <a:endParaRPr lang="en-US"/>
          </a:p>
        </p:txBody>
      </p:sp>
      <p:sp>
        <p:nvSpPr>
          <p:cNvPr id="9" name="Content Placeholder 2">
            <a:extLst>
              <a:ext uri="{FF2B5EF4-FFF2-40B4-BE49-F238E27FC236}">
                <a16:creationId xmlns:a16="http://schemas.microsoft.com/office/drawing/2014/main" id="{E77ABCE9-7B3E-44DA-9112-43179C60FC67}"/>
              </a:ext>
            </a:extLst>
          </p:cNvPr>
          <p:cNvSpPr>
            <a:spLocks noGrp="1"/>
          </p:cNvSpPr>
          <p:nvPr>
            <p:ph idx="1"/>
          </p:nvPr>
        </p:nvSpPr>
        <p:spPr>
          <a:xfrm>
            <a:off x="4363786" y="621697"/>
            <a:ext cx="6791894" cy="5147973"/>
          </a:xfrm>
        </p:spPr>
        <p:txBody>
          <a:bodyPr anchor="ctr">
            <a:normAutofit/>
          </a:bodyPr>
          <a:lstStyle/>
          <a:p>
            <a:r>
              <a:rPr lang="zh-TW" altLang="en-US" sz="2800" dirty="0">
                <a:solidFill>
                  <a:schemeClr val="tx1"/>
                </a:solidFill>
                <a:latin typeface="Bahnschrift Condensed" panose="020B0502040204020203" pitchFamily="34" charset="0"/>
                <a:ea typeface="標楷體" panose="03000509000000000000" pitchFamily="65" charset="-120"/>
              </a:rPr>
              <a:t>限制</a:t>
            </a:r>
            <a:endParaRPr lang="en-US" altLang="zh-TW" sz="2800" dirty="0">
              <a:solidFill>
                <a:schemeClr val="tx1"/>
              </a:solidFill>
              <a:latin typeface="Bahnschrift Condensed" panose="020B0502040204020203" pitchFamily="34" charset="0"/>
              <a:ea typeface="標楷體" panose="03000509000000000000" pitchFamily="65" charset="-120"/>
            </a:endParaRPr>
          </a:p>
          <a:p>
            <a:pPr lvl="1"/>
            <a:r>
              <a:rPr lang="zh-TW" altLang="en-US" sz="2800" dirty="0">
                <a:solidFill>
                  <a:schemeClr val="tx1"/>
                </a:solidFill>
                <a:latin typeface="Bahnschrift Condensed" panose="020B0502040204020203" pitchFamily="34" charset="0"/>
                <a:ea typeface="標楷體" panose="03000509000000000000" pitchFamily="65" charset="-120"/>
              </a:rPr>
              <a:t>資料質素</a:t>
            </a:r>
          </a:p>
          <a:p>
            <a:pPr lvl="1"/>
            <a:r>
              <a:rPr lang="zh-TW" altLang="en-US" sz="2800" dirty="0">
                <a:solidFill>
                  <a:schemeClr val="tx1"/>
                </a:solidFill>
                <a:latin typeface="Bahnschrift Condensed" panose="020B0502040204020203" pitchFamily="34" charset="0"/>
                <a:ea typeface="標楷體" panose="03000509000000000000" pitchFamily="65" charset="-120"/>
              </a:rPr>
              <a:t>規模</a:t>
            </a:r>
          </a:p>
          <a:p>
            <a:pPr lvl="1"/>
            <a:r>
              <a:rPr lang="zh-TW" altLang="en-US" sz="2800" dirty="0">
                <a:solidFill>
                  <a:schemeClr val="tx1"/>
                </a:solidFill>
                <a:latin typeface="Bahnschrift Condensed" panose="020B0502040204020203" pitchFamily="34" charset="0"/>
                <a:ea typeface="標楷體" panose="03000509000000000000" pitchFamily="65" charset="-120"/>
              </a:rPr>
              <a:t>成本效益</a:t>
            </a:r>
            <a:endParaRPr lang="en-US" sz="2800" dirty="0">
              <a:solidFill>
                <a:schemeClr val="tx1"/>
              </a:solidFill>
              <a:latin typeface="Bahnschrift Condensed" panose="020B0502040204020203" pitchFamily="34" charset="0"/>
              <a:ea typeface="標楷體" panose="03000509000000000000" pitchFamily="65" charset="-120"/>
            </a:endParaRPr>
          </a:p>
        </p:txBody>
      </p:sp>
    </p:spTree>
    <p:extLst>
      <p:ext uri="{BB962C8B-B14F-4D97-AF65-F5344CB8AC3E}">
        <p14:creationId xmlns:p14="http://schemas.microsoft.com/office/powerpoint/2010/main" val="2067627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研究方法與網上互動地圖製作</a:t>
            </a: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D8D8A6F-2FB4-4A2B-A62C-8C87B3527480}"/>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12</a:t>
            </a:fld>
            <a:endParaRPr lang="en-US"/>
          </a:p>
        </p:txBody>
      </p:sp>
      <p:sp>
        <p:nvSpPr>
          <p:cNvPr id="9" name="Content Placeholder 2">
            <a:extLst>
              <a:ext uri="{FF2B5EF4-FFF2-40B4-BE49-F238E27FC236}">
                <a16:creationId xmlns:a16="http://schemas.microsoft.com/office/drawing/2014/main" id="{E77ABCE9-7B3E-44DA-9112-43179C60FC67}"/>
              </a:ext>
            </a:extLst>
          </p:cNvPr>
          <p:cNvSpPr>
            <a:spLocks noGrp="1"/>
          </p:cNvSpPr>
          <p:nvPr>
            <p:ph idx="1"/>
          </p:nvPr>
        </p:nvSpPr>
        <p:spPr>
          <a:xfrm>
            <a:off x="4363786" y="621697"/>
            <a:ext cx="6791894" cy="5147973"/>
          </a:xfrm>
        </p:spPr>
        <p:txBody>
          <a:bodyPr anchor="ctr">
            <a:normAutofit/>
          </a:bodyPr>
          <a:lstStyle/>
          <a:p>
            <a:r>
              <a:rPr lang="zh-TW" altLang="en-US" sz="2800" dirty="0">
                <a:solidFill>
                  <a:schemeClr val="tx1"/>
                </a:solidFill>
                <a:latin typeface="Bahnschrift Condensed" panose="020B0502040204020203" pitchFamily="34" charset="0"/>
                <a:ea typeface="標楷體" panose="03000509000000000000" pitchFamily="65" charset="-120"/>
              </a:rPr>
              <a:t>在課堂利用</a:t>
            </a:r>
            <a:r>
              <a:rPr lang="en-US" altLang="zh-TW" sz="2800" dirty="0">
                <a:solidFill>
                  <a:schemeClr val="tx1"/>
                </a:solidFill>
                <a:latin typeface="Bahnschrift Condensed" panose="020B0502040204020203" pitchFamily="34" charset="0"/>
                <a:ea typeface="標楷體" panose="03000509000000000000" pitchFamily="65" charset="-120"/>
              </a:rPr>
              <a:t>GIS</a:t>
            </a:r>
          </a:p>
          <a:p>
            <a:pPr lvl="1">
              <a:buFont typeface="Arial" panose="020B0604020202020204" pitchFamily="34" charset="0"/>
              <a:buChar char="•"/>
            </a:pPr>
            <a:r>
              <a:rPr lang="zh-TW" altLang="en-US" sz="2800" dirty="0">
                <a:solidFill>
                  <a:schemeClr val="tx1"/>
                </a:solidFill>
                <a:latin typeface="Bahnschrift Condensed" panose="020B0502040204020203" pitchFamily="34" charset="0"/>
                <a:ea typeface="標楷體" panose="03000509000000000000" pitchFamily="65" charset="-120"/>
              </a:rPr>
              <a:t>教學</a:t>
            </a:r>
          </a:p>
          <a:p>
            <a:pPr lvl="1">
              <a:buFont typeface="Arial" panose="020B0604020202020204" pitchFamily="34" charset="0"/>
              <a:buChar char="•"/>
            </a:pPr>
            <a:r>
              <a:rPr lang="zh-TW" altLang="en-US" sz="2800" dirty="0">
                <a:solidFill>
                  <a:schemeClr val="tx1"/>
                </a:solidFill>
                <a:latin typeface="Bahnschrift Condensed" panose="020B0502040204020203" pitchFamily="34" charset="0"/>
                <a:ea typeface="標楷體" panose="03000509000000000000" pitchFamily="65" charset="-120"/>
                <a:hlinkClick r:id="rId2"/>
              </a:rPr>
              <a:t>製作歷史地圖</a:t>
            </a:r>
            <a:endParaRPr lang="zh-TW" altLang="en-US" sz="2800" dirty="0">
              <a:solidFill>
                <a:schemeClr val="tx1"/>
              </a:solidFill>
              <a:latin typeface="Bahnschrift Condensed" panose="020B0502040204020203" pitchFamily="34" charset="0"/>
              <a:ea typeface="標楷體" panose="03000509000000000000" pitchFamily="65" charset="-120"/>
            </a:endParaRPr>
          </a:p>
          <a:p>
            <a:pPr lvl="1">
              <a:buFont typeface="Arial" panose="020B0604020202020204" pitchFamily="34" charset="0"/>
              <a:buChar char="•"/>
            </a:pPr>
            <a:r>
              <a:rPr lang="zh-TW" altLang="en-US" sz="2800" dirty="0">
                <a:solidFill>
                  <a:schemeClr val="tx1"/>
                </a:solidFill>
                <a:latin typeface="Bahnschrift Condensed" panose="020B0502040204020203" pitchFamily="34" charset="0"/>
                <a:ea typeface="標楷體" panose="03000509000000000000" pitchFamily="65" charset="-120"/>
              </a:rPr>
              <a:t>利與弊</a:t>
            </a:r>
            <a:endParaRPr lang="en-US" sz="2800" dirty="0">
              <a:solidFill>
                <a:schemeClr val="tx1"/>
              </a:solidFill>
              <a:latin typeface="Bahnschrift Condensed" panose="020B0502040204020203" pitchFamily="34" charset="0"/>
              <a:ea typeface="標楷體" panose="03000509000000000000" pitchFamily="65" charset="-120"/>
            </a:endParaRPr>
          </a:p>
        </p:txBody>
      </p:sp>
    </p:spTree>
    <p:extLst>
      <p:ext uri="{BB962C8B-B14F-4D97-AF65-F5344CB8AC3E}">
        <p14:creationId xmlns:p14="http://schemas.microsoft.com/office/powerpoint/2010/main" val="3047090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何謂空間史</a:t>
            </a: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D8D8A6F-2FB4-4A2B-A62C-8C87B3527480}"/>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13</a:t>
            </a:fld>
            <a:endParaRPr lang="en-US"/>
          </a:p>
        </p:txBody>
      </p:sp>
      <p:sp>
        <p:nvSpPr>
          <p:cNvPr id="9" name="TextBox 8">
            <a:extLst>
              <a:ext uri="{FF2B5EF4-FFF2-40B4-BE49-F238E27FC236}">
                <a16:creationId xmlns:a16="http://schemas.microsoft.com/office/drawing/2014/main" id="{CD5B2EB5-C5E4-4823-9448-0CCA12D8595D}"/>
              </a:ext>
            </a:extLst>
          </p:cNvPr>
          <p:cNvSpPr txBox="1"/>
          <p:nvPr/>
        </p:nvSpPr>
        <p:spPr>
          <a:xfrm>
            <a:off x="4367087" y="506691"/>
            <a:ext cx="6097554" cy="5262979"/>
          </a:xfrm>
          <a:prstGeom prst="rect">
            <a:avLst/>
          </a:prstGeom>
          <a:noFill/>
        </p:spPr>
        <p:txBody>
          <a:bodyPr wrap="square">
            <a:spAutoFit/>
          </a:bodyPr>
          <a:lstStyle/>
          <a:p>
            <a:r>
              <a:rPr lang="en-US" sz="2800" dirty="0">
                <a:latin typeface="Bahnschrift Condensed" panose="020B0502040204020203" pitchFamily="34" charset="0"/>
                <a:ea typeface="標楷體" panose="03000509000000000000" pitchFamily="65" charset="-120"/>
              </a:rPr>
              <a:t>Interactive Map of Gulag</a:t>
            </a:r>
            <a:br>
              <a:rPr lang="en-US" sz="2800" dirty="0">
                <a:latin typeface="Bahnschrift Condensed" panose="020B0502040204020203" pitchFamily="34" charset="0"/>
                <a:ea typeface="標楷體" panose="03000509000000000000" pitchFamily="65" charset="-120"/>
              </a:rPr>
            </a:br>
            <a:r>
              <a:rPr lang="en-US" sz="2800" dirty="0">
                <a:latin typeface="Bahnschrift Condensed" panose="020B0502040204020203" pitchFamily="34" charset="0"/>
                <a:ea typeface="標楷體" panose="03000509000000000000" pitchFamily="65" charset="-120"/>
                <a:hlinkClick r:id="rId2">
                  <a:extLst>
                    <a:ext uri="{A12FA001-AC4F-418D-AE19-62706E023703}">
                      <ahyp:hlinkClr xmlns:ahyp="http://schemas.microsoft.com/office/drawing/2018/hyperlinkcolor" val="tx"/>
                    </a:ext>
                  </a:extLst>
                </a:hlinkClick>
              </a:rPr>
              <a:t>https://gulagmap.ru/</a:t>
            </a:r>
            <a:r>
              <a:rPr lang="en-US" sz="2800" dirty="0">
                <a:latin typeface="Bahnschrift Condensed" panose="020B0502040204020203" pitchFamily="34" charset="0"/>
                <a:ea typeface="標楷體" panose="03000509000000000000" pitchFamily="65" charset="-120"/>
              </a:rPr>
              <a:t> </a:t>
            </a:r>
          </a:p>
          <a:p>
            <a:endParaRPr lang="en-US" sz="2800" dirty="0">
              <a:latin typeface="Bahnschrift Condensed" panose="020B0502040204020203" pitchFamily="34" charset="0"/>
              <a:ea typeface="標楷體" panose="03000509000000000000" pitchFamily="65" charset="-120"/>
              <a:hlinkClick r:id="rId3">
                <a:extLst>
                  <a:ext uri="{A12FA001-AC4F-418D-AE19-62706E023703}">
                    <ahyp:hlinkClr xmlns:ahyp="http://schemas.microsoft.com/office/drawing/2018/hyperlinkcolor" val="tx"/>
                  </a:ext>
                </a:extLst>
              </a:hlinkClick>
            </a:endParaRPr>
          </a:p>
          <a:p>
            <a:r>
              <a:rPr lang="en-US" sz="2800" dirty="0">
                <a:latin typeface="Bahnschrift Condensed" panose="020B0502040204020203" pitchFamily="34" charset="0"/>
                <a:ea typeface="標楷體" panose="03000509000000000000" pitchFamily="65" charset="-120"/>
              </a:rPr>
              <a:t>Iwo Jima Map</a:t>
            </a:r>
          </a:p>
          <a:p>
            <a:r>
              <a:rPr lang="en-US" sz="2800" dirty="0">
                <a:latin typeface="Bahnschrift Condensed" panose="020B0502040204020203" pitchFamily="34" charset="0"/>
                <a:ea typeface="標楷體" panose="03000509000000000000" pitchFamily="65" charset="-120"/>
                <a:hlinkClick r:id="rId4">
                  <a:extLst>
                    <a:ext uri="{A12FA001-AC4F-418D-AE19-62706E023703}">
                      <ahyp:hlinkClr xmlns:ahyp="http://schemas.microsoft.com/office/drawing/2018/hyperlinkcolor" val="tx"/>
                    </a:ext>
                  </a:extLst>
                </a:hlinkClick>
              </a:rPr>
              <a:t>http://www.iwojimamap.com/</a:t>
            </a:r>
            <a:r>
              <a:rPr lang="en-US" sz="2800" dirty="0">
                <a:latin typeface="Bahnschrift Condensed" panose="020B0502040204020203" pitchFamily="34" charset="0"/>
                <a:ea typeface="標楷體" panose="03000509000000000000" pitchFamily="65" charset="-120"/>
              </a:rPr>
              <a:t> </a:t>
            </a:r>
          </a:p>
          <a:p>
            <a:endParaRPr lang="en-US" sz="2800" dirty="0">
              <a:latin typeface="Bahnschrift Condensed" panose="020B0502040204020203" pitchFamily="34" charset="0"/>
              <a:ea typeface="標楷體" panose="03000509000000000000" pitchFamily="65" charset="-120"/>
            </a:endParaRPr>
          </a:p>
          <a:p>
            <a:r>
              <a:rPr lang="en-US" sz="2800" dirty="0">
                <a:latin typeface="Bahnschrift Condensed" panose="020B0502040204020203" pitchFamily="34" charset="0"/>
                <a:ea typeface="標楷體" panose="03000509000000000000" pitchFamily="65" charset="-120"/>
              </a:rPr>
              <a:t>Explorers: Age of Encounter - Google Earth</a:t>
            </a:r>
          </a:p>
          <a:p>
            <a:r>
              <a:rPr lang="en-US" sz="2800" dirty="0">
                <a:latin typeface="Bahnschrift Condensed" panose="020B0502040204020203" pitchFamily="34" charset="0"/>
                <a:ea typeface="標楷體" panose="03000509000000000000" pitchFamily="65" charset="-120"/>
                <a:hlinkClick r:id="rId5"/>
              </a:rPr>
              <a:t>https://earth.google.com/web/data=CiQSIhIgM2VlNGIxYjAyZjZjMTFlN2JiN2U5ZjRiODliYmUwZGU</a:t>
            </a:r>
            <a:r>
              <a:rPr lang="en-US" sz="2800" dirty="0">
                <a:latin typeface="Bahnschrift Condensed" panose="020B0502040204020203" pitchFamily="34" charset="0"/>
                <a:ea typeface="標楷體" panose="03000509000000000000" pitchFamily="65" charset="-120"/>
              </a:rPr>
              <a:t> </a:t>
            </a:r>
          </a:p>
          <a:p>
            <a:endParaRPr lang="en-US" sz="2800" dirty="0">
              <a:latin typeface="Bahnschrift Condensed" panose="020B0502040204020203" pitchFamily="34" charset="0"/>
              <a:ea typeface="標楷體" panose="03000509000000000000" pitchFamily="65" charset="-120"/>
            </a:endParaRPr>
          </a:p>
          <a:p>
            <a:r>
              <a:rPr lang="en-US" sz="2800" dirty="0">
                <a:latin typeface="Bahnschrift Condensed" panose="020B0502040204020203" pitchFamily="34" charset="0"/>
                <a:ea typeface="標楷體" panose="03000509000000000000" pitchFamily="65" charset="-120"/>
              </a:rPr>
              <a:t>Interactive Mao </a:t>
            </a:r>
            <a:r>
              <a:rPr lang="en-US" sz="2800" dirty="0" err="1">
                <a:latin typeface="Bahnschrift Condensed" panose="020B0502040204020203" pitchFamily="34" charset="0"/>
                <a:ea typeface="標楷體" panose="03000509000000000000" pitchFamily="65" charset="-120"/>
              </a:rPr>
              <a:t>Kun</a:t>
            </a:r>
            <a:r>
              <a:rPr lang="en-US" sz="2800" dirty="0">
                <a:latin typeface="Bahnschrift Condensed" panose="020B0502040204020203" pitchFamily="34" charset="0"/>
                <a:ea typeface="標楷體" panose="03000509000000000000" pitchFamily="65" charset="-120"/>
              </a:rPr>
              <a:t> Map </a:t>
            </a:r>
            <a:r>
              <a:rPr lang="en-US" sz="2800" dirty="0">
                <a:latin typeface="DFKai-SB" panose="03000509000000000000" pitchFamily="65" charset="-120"/>
                <a:ea typeface="DFKai-SB" panose="03000509000000000000" pitchFamily="65" charset="-120"/>
              </a:rPr>
              <a:t>(</a:t>
            </a:r>
            <a:r>
              <a:rPr lang="en-US" altLang="zh-TW" sz="2800" b="0" i="0" dirty="0">
                <a:effectLst/>
                <a:latin typeface="DFKai-SB" panose="03000509000000000000" pitchFamily="65" charset="-120"/>
                <a:ea typeface="DFKai-SB" panose="03000509000000000000" pitchFamily="65" charset="-120"/>
              </a:rPr>
              <a:t>《</a:t>
            </a:r>
            <a:r>
              <a:rPr lang="zh-TW" altLang="en-US" sz="2800" b="0" i="0" dirty="0">
                <a:effectLst/>
                <a:latin typeface="DFKai-SB" panose="03000509000000000000" pitchFamily="65" charset="-120"/>
                <a:ea typeface="DFKai-SB" panose="03000509000000000000" pitchFamily="65" charset="-120"/>
              </a:rPr>
              <a:t>茅坤圖</a:t>
            </a:r>
            <a:r>
              <a:rPr lang="en-US" altLang="zh-TW" sz="2800" b="0" i="0" dirty="0">
                <a:effectLst/>
                <a:latin typeface="DFKai-SB" panose="03000509000000000000" pitchFamily="65" charset="-120"/>
                <a:ea typeface="DFKai-SB" panose="03000509000000000000" pitchFamily="65" charset="-120"/>
              </a:rPr>
              <a:t>》</a:t>
            </a:r>
            <a:r>
              <a:rPr lang="en-US" sz="2800" dirty="0">
                <a:latin typeface="DFKai-SB" panose="03000509000000000000" pitchFamily="65" charset="-120"/>
                <a:ea typeface="DFKai-SB" panose="03000509000000000000" pitchFamily="65" charset="-120"/>
              </a:rPr>
              <a:t>)</a:t>
            </a:r>
            <a:endParaRPr lang="en-US" sz="2800" dirty="0">
              <a:solidFill>
                <a:srgbClr val="6EAC1C"/>
              </a:solidFill>
              <a:latin typeface="DFKai-SB" panose="03000509000000000000" pitchFamily="65" charset="-120"/>
              <a:ea typeface="DFKai-SB" panose="03000509000000000000" pitchFamily="65" charset="-120"/>
              <a:hlinkClick r:id="rId3">
                <a:extLst>
                  <a:ext uri="{A12FA001-AC4F-418D-AE19-62706E023703}">
                    <ahyp:hlinkClr xmlns:ahyp="http://schemas.microsoft.com/office/drawing/2018/hyperlinkcolor" val="tx"/>
                  </a:ext>
                </a:extLst>
              </a:hlinkClick>
            </a:endParaRPr>
          </a:p>
          <a:p>
            <a:r>
              <a:rPr lang="en-US" sz="2800" dirty="0">
                <a:latin typeface="Bahnschrift Condensed" panose="020B0502040204020203" pitchFamily="34" charset="0"/>
                <a:ea typeface="標楷體" panose="03000509000000000000" pitchFamily="65" charset="-120"/>
                <a:hlinkClick r:id="rId3">
                  <a:extLst>
                    <a:ext uri="{A12FA001-AC4F-418D-AE19-62706E023703}">
                      <ahyp:hlinkClr xmlns:ahyp="http://schemas.microsoft.com/office/drawing/2018/hyperlinkcolor" val="tx"/>
                    </a:ext>
                  </a:extLst>
                </a:hlinkClick>
              </a:rPr>
              <a:t>https://zhenghe.rslc.us/</a:t>
            </a:r>
            <a:endParaRPr lang="en-US" sz="2800" dirty="0">
              <a:latin typeface="Bahnschrift Condensed" panose="020B0502040204020203" pitchFamily="34" charset="0"/>
              <a:ea typeface="標楷體" panose="03000509000000000000" pitchFamily="65" charset="-120"/>
            </a:endParaRPr>
          </a:p>
        </p:txBody>
      </p:sp>
    </p:spTree>
    <p:extLst>
      <p:ext uri="{BB962C8B-B14F-4D97-AF65-F5344CB8AC3E}">
        <p14:creationId xmlns:p14="http://schemas.microsoft.com/office/powerpoint/2010/main" val="3959237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香港戰役</a:t>
            </a:r>
            <a:b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空間史研究</a:t>
            </a:r>
            <a:b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簡介</a:t>
            </a: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14D862-127C-44C2-B638-663985DB1096}"/>
              </a:ext>
            </a:extLst>
          </p:cNvPr>
          <p:cNvSpPr>
            <a:spLocks noGrp="1"/>
          </p:cNvSpPr>
          <p:nvPr>
            <p:ph idx="1"/>
          </p:nvPr>
        </p:nvSpPr>
        <p:spPr>
          <a:xfrm>
            <a:off x="4363786" y="621697"/>
            <a:ext cx="6791894" cy="5147973"/>
          </a:xfrm>
        </p:spPr>
        <p:txBody>
          <a:bodyPr anchor="ctr">
            <a:normAutofit/>
          </a:bodyPr>
          <a:lstStyle/>
          <a:p>
            <a:r>
              <a:rPr lang="zh-TW" altLang="en-US" sz="2400" dirty="0">
                <a:latin typeface="標楷體" panose="03000509000000000000" pitchFamily="65" charset="-120"/>
                <a:ea typeface="標楷體" panose="03000509000000000000" pitchFamily="65" charset="-120"/>
                <a:hlinkClick r:id="" action="ppaction://noaction"/>
              </a:rPr>
              <a:t>目的</a:t>
            </a:r>
            <a:endParaRPr lang="en-US"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hlinkClick r:id="" action="ppaction://noaction"/>
              </a:rPr>
              <a:t>概念</a:t>
            </a:r>
            <a:endParaRPr lang="en-US"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hlinkClick r:id="" action="ppaction://noaction"/>
              </a:rPr>
              <a:t>互動地圖設計</a:t>
            </a:r>
            <a:endParaRPr lang="zh-TW" altLang="en-US" sz="2400" dirty="0">
              <a:latin typeface="標楷體" panose="03000509000000000000" pitchFamily="65" charset="-120"/>
              <a:ea typeface="標楷體" panose="03000509000000000000" pitchFamily="65" charset="-120"/>
            </a:endParaRPr>
          </a:p>
        </p:txBody>
      </p: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D8D8A6F-2FB4-4A2B-A62C-8C87B3527480}"/>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14</a:t>
            </a:fld>
            <a:endParaRPr lang="en-US"/>
          </a:p>
        </p:txBody>
      </p:sp>
    </p:spTree>
    <p:extLst>
      <p:ext uri="{BB962C8B-B14F-4D97-AF65-F5344CB8AC3E}">
        <p14:creationId xmlns:p14="http://schemas.microsoft.com/office/powerpoint/2010/main" val="848949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香港戰役</a:t>
            </a:r>
            <a:b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空間史研究</a:t>
            </a:r>
            <a:b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簡介</a:t>
            </a:r>
            <a:endParaRPr lang="en-US" sz="3600" dirty="0">
              <a:latin typeface="Bahnschrift SemiBold Condensed" panose="020B0502040204020203" pitchFamily="34" charset="0"/>
            </a:endParaRP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14D862-127C-44C2-B638-663985DB1096}"/>
              </a:ext>
            </a:extLst>
          </p:cNvPr>
          <p:cNvSpPr>
            <a:spLocks noGrp="1"/>
          </p:cNvSpPr>
          <p:nvPr>
            <p:ph idx="1"/>
          </p:nvPr>
        </p:nvSpPr>
        <p:spPr>
          <a:xfrm>
            <a:off x="4363786" y="621697"/>
            <a:ext cx="6791894" cy="5147973"/>
          </a:xfrm>
        </p:spPr>
        <p:txBody>
          <a:bodyPr anchor="ctr">
            <a:normAutofit/>
          </a:bodyPr>
          <a:lstStyle/>
          <a:p>
            <a:r>
              <a:rPr lang="zh-TW" altLang="en-US" sz="2400" dirty="0">
                <a:latin typeface="標楷體" panose="03000509000000000000" pitchFamily="65" charset="-120"/>
                <a:ea typeface="標楷體" panose="03000509000000000000" pitchFamily="65" charset="-120"/>
                <a:hlinkClick r:id="rId2" action="ppaction://hlinksldjump"/>
              </a:rPr>
              <a:t>歷史地圖</a:t>
            </a:r>
            <a:endParaRPr lang="en-US"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hlinkClick r:id="rId3" action="ppaction://hlinksldjump"/>
              </a:rPr>
              <a:t>軍事建築位置</a:t>
            </a:r>
            <a:endParaRPr lang="en-US"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hlinkClick r:id="rId4" action="ppaction://hlinksldjump"/>
              </a:rPr>
              <a:t>部隊位置</a:t>
            </a:r>
            <a:r>
              <a:rPr lang="en-US" sz="2400" dirty="0">
                <a:latin typeface="標楷體" panose="03000509000000000000" pitchFamily="65" charset="-120"/>
                <a:ea typeface="標楷體" panose="03000509000000000000" pitchFamily="65" charset="-120"/>
                <a:hlinkClick r:id="rId4" action="ppaction://hlinksldjump"/>
              </a:rPr>
              <a:t> </a:t>
            </a:r>
            <a:endParaRPr lang="en-US"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hlinkClick r:id="rId5" action="ppaction://hlinksldjump"/>
              </a:rPr>
              <a:t>人物故事</a:t>
            </a:r>
            <a:r>
              <a:rPr lang="en-US" sz="2400" dirty="0">
                <a:latin typeface="標楷體" panose="03000509000000000000" pitchFamily="65" charset="-120"/>
                <a:ea typeface="標楷體" panose="03000509000000000000" pitchFamily="65" charset="-120"/>
                <a:hlinkClick r:id="rId5" action="ppaction://hlinksldjump"/>
              </a:rPr>
              <a:t> </a:t>
            </a:r>
            <a:endParaRPr lang="en-US"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hlinkClick r:id="rId6" action="ppaction://hlinksldjump"/>
              </a:rPr>
              <a:t>歷史照片</a:t>
            </a:r>
            <a:endParaRPr lang="en-US"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hlinkClick r:id="rId7" action="ppaction://hlinksldjump"/>
              </a:rPr>
              <a:t>香港戰役資料庫</a:t>
            </a:r>
            <a:endParaRPr lang="en-US" sz="2400" dirty="0">
              <a:latin typeface="標楷體" panose="03000509000000000000" pitchFamily="65" charset="-120"/>
              <a:ea typeface="標楷體" panose="03000509000000000000" pitchFamily="65" charset="-120"/>
            </a:endParaRPr>
          </a:p>
        </p:txBody>
      </p: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A50AF17F-E45E-4E49-8E13-9F5189E5AC8A}"/>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15</a:t>
            </a:fld>
            <a:endParaRPr lang="en-US"/>
          </a:p>
        </p:txBody>
      </p:sp>
    </p:spTree>
    <p:extLst>
      <p:ext uri="{BB962C8B-B14F-4D97-AF65-F5344CB8AC3E}">
        <p14:creationId xmlns:p14="http://schemas.microsoft.com/office/powerpoint/2010/main" val="1818422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從互動地圖看</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1941</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年</a:t>
            </a:r>
            <a:b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香港戰役</a:t>
            </a:r>
            <a:endParaRPr 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14D862-127C-44C2-B638-663985DB1096}"/>
              </a:ext>
            </a:extLst>
          </p:cNvPr>
          <p:cNvSpPr>
            <a:spLocks noGrp="1"/>
          </p:cNvSpPr>
          <p:nvPr>
            <p:ph idx="1"/>
          </p:nvPr>
        </p:nvSpPr>
        <p:spPr>
          <a:xfrm>
            <a:off x="4363786" y="621697"/>
            <a:ext cx="6791894" cy="5147973"/>
          </a:xfrm>
        </p:spPr>
        <p:txBody>
          <a:bodyPr anchor="ctr">
            <a:normAutofit/>
          </a:bodyPr>
          <a:lstStyle/>
          <a:p>
            <a:r>
              <a:rPr lang="zh-TW" altLang="en-US" sz="2400" dirty="0">
                <a:latin typeface="標楷體" panose="03000509000000000000" pitchFamily="65" charset="-120"/>
                <a:ea typeface="標楷體" panose="03000509000000000000" pitchFamily="65" charset="-120"/>
                <a:hlinkClick r:id="rId2"/>
              </a:rPr>
              <a:t>雙方計劃</a:t>
            </a:r>
            <a:endParaRPr lang="zh-TW" altLang="en-US"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戰鬥過程</a:t>
            </a:r>
          </a:p>
        </p:txBody>
      </p: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24711AD0-3952-42E6-BFCA-0B26F7E678BA}"/>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16</a:t>
            </a:fld>
            <a:endParaRPr lang="en-US"/>
          </a:p>
        </p:txBody>
      </p:sp>
    </p:spTree>
    <p:extLst>
      <p:ext uri="{BB962C8B-B14F-4D97-AF65-F5344CB8AC3E}">
        <p14:creationId xmlns:p14="http://schemas.microsoft.com/office/powerpoint/2010/main" val="2959082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dirty="0">
                <a:latin typeface="標楷體" panose="03000509000000000000" pitchFamily="65" charset="-120"/>
                <a:ea typeface="標楷體" panose="03000509000000000000" pitchFamily="65" charset="-120"/>
              </a:rPr>
              <a:t>計劃後續活動</a:t>
            </a:r>
            <a:endParaRPr lang="en-US" dirty="0">
              <a:latin typeface="標楷體" panose="03000509000000000000" pitchFamily="65" charset="-120"/>
              <a:ea typeface="標楷體" panose="03000509000000000000" pitchFamily="65" charset="-120"/>
            </a:endParaRP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14D862-127C-44C2-B638-663985DB1096}"/>
              </a:ext>
            </a:extLst>
          </p:cNvPr>
          <p:cNvSpPr>
            <a:spLocks noGrp="1"/>
          </p:cNvSpPr>
          <p:nvPr>
            <p:ph idx="1"/>
          </p:nvPr>
        </p:nvSpPr>
        <p:spPr>
          <a:xfrm>
            <a:off x="4363786" y="621697"/>
            <a:ext cx="6791894" cy="5147973"/>
          </a:xfrm>
        </p:spPr>
        <p:txBody>
          <a:bodyPr anchor="ctr">
            <a:normAutofit/>
          </a:bodyPr>
          <a:lstStyle/>
          <a:p>
            <a:r>
              <a:rPr lang="zh-TW" altLang="en-US" dirty="0">
                <a:latin typeface="標楷體" panose="03000509000000000000" pitchFamily="65" charset="-120"/>
                <a:ea typeface="標楷體" panose="03000509000000000000" pitchFamily="65" charset="-120"/>
                <a:hlinkClick r:id="" action="ppaction://noaction"/>
              </a:rPr>
              <a:t>軍事建築保育</a:t>
            </a:r>
            <a:endParaRPr lang="zh-TW" altLang="en-US"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hlinkClick r:id="" action="ppaction://noaction"/>
              </a:rPr>
              <a:t>知識轉移</a:t>
            </a:r>
            <a:endParaRPr lang="zh-TW" altLang="en-US"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hlinkClick r:id="" action="ppaction://noaction"/>
              </a:rPr>
              <a:t>教學</a:t>
            </a:r>
            <a:endParaRPr lang="zh-TW" altLang="en-US"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hlinkClick r:id="" action="ppaction://noaction"/>
              </a:rPr>
              <a:t>地圖更新</a:t>
            </a:r>
            <a:endParaRPr lang="en-US" dirty="0">
              <a:latin typeface="標楷體" panose="03000509000000000000" pitchFamily="65" charset="-120"/>
              <a:ea typeface="標楷體" panose="03000509000000000000" pitchFamily="65" charset="-120"/>
            </a:endParaRPr>
          </a:p>
        </p:txBody>
      </p: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8CA68D5F-B435-42B5-A960-8E6E668EE407}"/>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17</a:t>
            </a:fld>
            <a:endParaRPr lang="en-US"/>
          </a:p>
        </p:txBody>
      </p:sp>
    </p:spTree>
    <p:extLst>
      <p:ext uri="{BB962C8B-B14F-4D97-AF65-F5344CB8AC3E}">
        <p14:creationId xmlns:p14="http://schemas.microsoft.com/office/powerpoint/2010/main" val="3580503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4800" dirty="0">
                <a:latin typeface="標楷體" panose="03000509000000000000" pitchFamily="65" charset="-120"/>
                <a:ea typeface="標楷體" panose="03000509000000000000" pitchFamily="65" charset="-120"/>
                <a:cs typeface="Times New Roman" panose="02020603050405020304" pitchFamily="18" charset="0"/>
              </a:rPr>
              <a:t>結束</a:t>
            </a:r>
            <a:endParaRPr lang="en-US" sz="4800" dirty="0">
              <a:latin typeface="標楷體" panose="03000509000000000000" pitchFamily="65" charset="-120"/>
              <a:ea typeface="標楷體" panose="03000509000000000000" pitchFamily="65" charset="-12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14D862-127C-44C2-B638-663985DB1096}"/>
              </a:ext>
            </a:extLst>
          </p:cNvPr>
          <p:cNvSpPr>
            <a:spLocks noGrp="1"/>
          </p:cNvSpPr>
          <p:nvPr>
            <p:ph idx="1"/>
          </p:nvPr>
        </p:nvSpPr>
        <p:spPr>
          <a:xfrm>
            <a:off x="4363786" y="621697"/>
            <a:ext cx="6791894" cy="5147973"/>
          </a:xfrm>
        </p:spPr>
        <p:txBody>
          <a:bodyPr anchor="ctr">
            <a:normAutofit/>
          </a:bodyPr>
          <a:lstStyle/>
          <a:p>
            <a:r>
              <a:rPr lang="zh-TW" altLang="en-US" sz="4800" dirty="0">
                <a:latin typeface="標楷體" panose="03000509000000000000" pitchFamily="65" charset="-120"/>
                <a:ea typeface="標楷體" panose="03000509000000000000" pitchFamily="65" charset="-120"/>
              </a:rPr>
              <a:t>謝謝！</a:t>
            </a:r>
            <a:endParaRPr lang="en-US" sz="4800" dirty="0">
              <a:latin typeface="標楷體" panose="03000509000000000000" pitchFamily="65" charset="-120"/>
              <a:ea typeface="標楷體" panose="03000509000000000000" pitchFamily="65" charset="-120"/>
            </a:endParaRPr>
          </a:p>
        </p:txBody>
      </p: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B98A270A-25F3-4A87-8E62-04A12574B6CC}"/>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18</a:t>
            </a:fld>
            <a:endParaRPr lang="en-US"/>
          </a:p>
        </p:txBody>
      </p:sp>
    </p:spTree>
    <p:extLst>
      <p:ext uri="{BB962C8B-B14F-4D97-AF65-F5344CB8AC3E}">
        <p14:creationId xmlns:p14="http://schemas.microsoft.com/office/powerpoint/2010/main" val="2709934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A254D-8EFF-4338-8106-B67CF853B0CD}"/>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370717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1" name="Straight Connector 7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3" name="Rectangle 7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3" name="Picture 2" descr="Map&#10;&#10;Description automatically generated">
            <a:extLst>
              <a:ext uri="{FF2B5EF4-FFF2-40B4-BE49-F238E27FC236}">
                <a16:creationId xmlns:a16="http://schemas.microsoft.com/office/drawing/2014/main" id="{15B36285-0450-4F1A-9A27-CA0A0ABC0333}"/>
              </a:ext>
            </a:extLst>
          </p:cNvPr>
          <p:cNvPicPr>
            <a:picLocks noChangeAspect="1"/>
          </p:cNvPicPr>
          <p:nvPr/>
        </p:nvPicPr>
        <p:blipFill rotWithShape="1">
          <a:blip r:embed="rId2"/>
          <a:srcRect t="5419" r="1" b="1563"/>
          <a:stretch/>
        </p:blipFill>
        <p:spPr>
          <a:xfrm>
            <a:off x="2843" y="10"/>
            <a:ext cx="12186315" cy="6857990"/>
          </a:xfrm>
          <a:prstGeom prst="rect">
            <a:avLst/>
          </a:prstGeom>
        </p:spPr>
      </p:pic>
      <p:sp>
        <p:nvSpPr>
          <p:cNvPr id="75" name="Rectangle 74">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4"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59FE7643-18DA-418B-AE32-8B82698E2942}"/>
              </a:ext>
            </a:extLst>
          </p:cNvPr>
          <p:cNvSpPr>
            <a:spLocks noGrp="1"/>
          </p:cNvSpPr>
          <p:nvPr>
            <p:ph type="ctrTitle"/>
          </p:nvPr>
        </p:nvSpPr>
        <p:spPr>
          <a:xfrm>
            <a:off x="948648" y="1419273"/>
            <a:ext cx="3153580" cy="1358188"/>
          </a:xfrm>
        </p:spPr>
        <p:txBody>
          <a:bodyPr vert="horz" lIns="91440" tIns="45720" rIns="91440" bIns="45720" rtlCol="0" anchor="b">
            <a:noAutofit/>
          </a:bodyPr>
          <a:lstStyle/>
          <a:p>
            <a:r>
              <a:rPr lang="zh-TW" altLang="en-US" sz="2000"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「從空間史角度看</a:t>
            </a:r>
            <a:r>
              <a:rPr lang="en-US" altLang="zh-TW" sz="2000"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1941</a:t>
            </a:r>
            <a:r>
              <a:rPr lang="zh-TW" altLang="en-US" sz="2000"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年香港戰役」研究計劃與網上互動地圖製作 </a:t>
            </a:r>
            <a:endParaRPr lang="en-US" sz="2000"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77" name="Straight Connector 76">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8277"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itle 13">
            <a:extLst>
              <a:ext uri="{FF2B5EF4-FFF2-40B4-BE49-F238E27FC236}">
                <a16:creationId xmlns:a16="http://schemas.microsoft.com/office/drawing/2014/main" id="{743BE3EB-1060-4A79-BD53-FCDF1DBEF88D}"/>
              </a:ext>
            </a:extLst>
          </p:cNvPr>
          <p:cNvSpPr txBox="1">
            <a:spLocks/>
          </p:cNvSpPr>
          <p:nvPr/>
        </p:nvSpPr>
        <p:spPr>
          <a:xfrm>
            <a:off x="948648" y="2978254"/>
            <a:ext cx="3153580" cy="2444238"/>
          </a:xfrm>
          <a:prstGeom prst="rect">
            <a:avLst/>
          </a:prstGeom>
        </p:spPr>
        <p:txBody>
          <a:bodyPr vert="horz" lIns="0" tIns="45720" rIns="0" bIns="45720" rtlCol="0">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a:lnSpc>
                <a:spcPct val="100000"/>
              </a:lnSpc>
              <a:spcAft>
                <a:spcPts val="600"/>
              </a:spcAft>
              <a:buFont typeface="Calibri" panose="020F0502020204030204" pitchFamily="34" charset="0"/>
            </a:pPr>
            <a:r>
              <a:rPr lang="zh-TW" altLang="en-US" sz="1600" dirty="0">
                <a:solidFill>
                  <a:srgbClr val="FFFFFF"/>
                </a:solidFill>
                <a:latin typeface="DFKai-SB" panose="03000509000000000000" pitchFamily="65" charset="-120"/>
                <a:ea typeface="DFKai-SB" panose="03000509000000000000" pitchFamily="65" charset="-120"/>
                <a:cs typeface="+mn-cs"/>
              </a:rPr>
              <a:t>鄺智文博士 </a:t>
            </a:r>
            <a:endParaRPr lang="en-US" altLang="zh-TW" sz="1600" dirty="0">
              <a:solidFill>
                <a:srgbClr val="FFFFFF"/>
              </a:solidFill>
              <a:latin typeface="DFKai-SB" panose="03000509000000000000" pitchFamily="65" charset="-120"/>
              <a:ea typeface="DFKai-SB" panose="03000509000000000000" pitchFamily="65" charset="-120"/>
              <a:cs typeface="+mn-cs"/>
            </a:endParaRPr>
          </a:p>
          <a:p>
            <a:pPr>
              <a:lnSpc>
                <a:spcPct val="100000"/>
              </a:lnSpc>
              <a:spcAft>
                <a:spcPts val="600"/>
              </a:spcAft>
              <a:buFont typeface="Calibri" panose="020F0502020204030204" pitchFamily="34" charset="0"/>
            </a:pPr>
            <a:r>
              <a:rPr lang="zh-TW" altLang="en-US" sz="1600" dirty="0">
                <a:solidFill>
                  <a:srgbClr val="FFFFFF"/>
                </a:solidFill>
                <a:latin typeface="DFKai-SB" panose="03000509000000000000" pitchFamily="65" charset="-120"/>
                <a:ea typeface="DFKai-SB" panose="03000509000000000000" pitchFamily="65" charset="-120"/>
                <a:cs typeface="+mn-cs"/>
              </a:rPr>
              <a:t>香港浸會大學歷史系副教授</a:t>
            </a:r>
            <a:endParaRPr lang="en-US" sz="1600" dirty="0">
              <a:solidFill>
                <a:srgbClr val="FFFFFF"/>
              </a:solidFill>
              <a:latin typeface="DFKai-SB" panose="03000509000000000000" pitchFamily="65" charset="-120"/>
              <a:ea typeface="DFKai-SB" panose="03000509000000000000" pitchFamily="65" charset="-120"/>
              <a:cs typeface="+mn-cs"/>
            </a:endParaRPr>
          </a:p>
        </p:txBody>
      </p:sp>
      <p:sp>
        <p:nvSpPr>
          <p:cNvPr id="79" name="!!footer rectangle">
            <a:extLst>
              <a:ext uri="{FF2B5EF4-FFF2-40B4-BE49-F238E27FC236}">
                <a16:creationId xmlns:a16="http://schemas.microsoft.com/office/drawing/2014/main" id="{1FE461C7-FF45-427F-83D7-18DFBD48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3254488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48127B-4CE0-403D-9B24-FFC51500DAAD}"/>
              </a:ext>
            </a:extLst>
          </p:cNvPr>
          <p:cNvSpPr>
            <a:spLocks noGrp="1"/>
          </p:cNvSpPr>
          <p:nvPr>
            <p:ph type="sldNum" sz="quarter" idx="12"/>
          </p:nvPr>
        </p:nvSpPr>
        <p:spPr/>
        <p:txBody>
          <a:bodyPr/>
          <a:lstStyle/>
          <a:p>
            <a:fld id="{3A98EE3D-8CD1-4C3F-BD1C-C98C9596463C}" type="slidenum">
              <a:rPr lang="en-US" smtClean="0"/>
              <a:t>20</a:t>
            </a:fld>
            <a:endParaRPr lang="en-US" dirty="0"/>
          </a:p>
        </p:txBody>
      </p:sp>
      <p:pic>
        <p:nvPicPr>
          <p:cNvPr id="5" name="Picture 4">
            <a:hlinkClick r:id="rId2" action="ppaction://hlinksldjump"/>
            <a:extLst>
              <a:ext uri="{FF2B5EF4-FFF2-40B4-BE49-F238E27FC236}">
                <a16:creationId xmlns:a16="http://schemas.microsoft.com/office/drawing/2014/main" id="{F5D61D14-0B07-4E46-A6D6-C70353116E47}"/>
              </a:ext>
            </a:extLst>
          </p:cNvPr>
          <p:cNvPicPr>
            <a:picLocks noChangeAspect="1"/>
          </p:cNvPicPr>
          <p:nvPr/>
        </p:nvPicPr>
        <p:blipFill>
          <a:blip r:embed="rId3"/>
          <a:stretch>
            <a:fillRect/>
          </a:stretch>
        </p:blipFill>
        <p:spPr>
          <a:xfrm>
            <a:off x="399288" y="0"/>
            <a:ext cx="11393424" cy="6408801"/>
          </a:xfrm>
          <a:prstGeom prst="rect">
            <a:avLst/>
          </a:prstGeom>
        </p:spPr>
      </p:pic>
      <p:sp>
        <p:nvSpPr>
          <p:cNvPr id="6" name="Arrow: Down 5">
            <a:extLst>
              <a:ext uri="{FF2B5EF4-FFF2-40B4-BE49-F238E27FC236}">
                <a16:creationId xmlns:a16="http://schemas.microsoft.com/office/drawing/2014/main" id="{7FD6F93A-F83A-4E66-AF5C-05FC0B5B34EB}"/>
              </a:ext>
            </a:extLst>
          </p:cNvPr>
          <p:cNvSpPr/>
          <p:nvPr/>
        </p:nvSpPr>
        <p:spPr>
          <a:xfrm rot="3429210">
            <a:off x="1172326" y="508595"/>
            <a:ext cx="693420" cy="101346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D82228A2-B88F-4096-A84F-2E9B21210BBD}"/>
              </a:ext>
            </a:extLst>
          </p:cNvPr>
          <p:cNvSpPr/>
          <p:nvPr/>
        </p:nvSpPr>
        <p:spPr>
          <a:xfrm rot="5127143">
            <a:off x="1964806" y="1011785"/>
            <a:ext cx="693420" cy="101346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125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65B5E5-B101-4298-B792-F4EB50DFD454}"/>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4082572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65B5E5-B101-4298-B792-F4EB50DFD454}"/>
              </a:ext>
            </a:extLst>
          </p:cNvPr>
          <p:cNvSpPr>
            <a:spLocks noGrp="1"/>
          </p:cNvSpPr>
          <p:nvPr>
            <p:ph type="sldNum" sz="quarter" idx="12"/>
          </p:nvPr>
        </p:nvSpPr>
        <p:spPr/>
        <p:txBody>
          <a:bodyPr/>
          <a:lstStyle/>
          <a:p>
            <a:fld id="{3A98EE3D-8CD1-4C3F-BD1C-C98C9596463C}" type="slidenum">
              <a:rPr lang="en-US" smtClean="0"/>
              <a:t>22</a:t>
            </a:fld>
            <a:endParaRPr lang="en-US" dirty="0"/>
          </a:p>
        </p:txBody>
      </p:sp>
      <p:pic>
        <p:nvPicPr>
          <p:cNvPr id="4" name="Picture 3">
            <a:hlinkClick r:id="rId2" action="ppaction://hlinksldjump"/>
            <a:extLst>
              <a:ext uri="{FF2B5EF4-FFF2-40B4-BE49-F238E27FC236}">
                <a16:creationId xmlns:a16="http://schemas.microsoft.com/office/drawing/2014/main" id="{8AFC2FC6-3BD1-4167-B74C-AD9142A7898F}"/>
              </a:ext>
            </a:extLst>
          </p:cNvPr>
          <p:cNvPicPr>
            <a:picLocks noChangeAspect="1"/>
          </p:cNvPicPr>
          <p:nvPr/>
        </p:nvPicPr>
        <p:blipFill>
          <a:blip r:embed="rId3"/>
          <a:stretch>
            <a:fillRect/>
          </a:stretch>
        </p:blipFill>
        <p:spPr>
          <a:xfrm>
            <a:off x="501812" y="46037"/>
            <a:ext cx="11188375" cy="6293462"/>
          </a:xfrm>
          <a:prstGeom prst="rect">
            <a:avLst/>
          </a:prstGeom>
        </p:spPr>
      </p:pic>
      <p:sp>
        <p:nvSpPr>
          <p:cNvPr id="5" name="Arrow: Down 4">
            <a:extLst>
              <a:ext uri="{FF2B5EF4-FFF2-40B4-BE49-F238E27FC236}">
                <a16:creationId xmlns:a16="http://schemas.microsoft.com/office/drawing/2014/main" id="{796DF7AD-895D-4394-946B-08991D5E3D93}"/>
              </a:ext>
            </a:extLst>
          </p:cNvPr>
          <p:cNvSpPr/>
          <p:nvPr/>
        </p:nvSpPr>
        <p:spPr>
          <a:xfrm rot="3006269">
            <a:off x="1629526" y="2686038"/>
            <a:ext cx="693420" cy="101346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6CAF4D0F-0A1B-42FA-BBBF-9883C5477938}"/>
              </a:ext>
            </a:extLst>
          </p:cNvPr>
          <p:cNvSpPr/>
          <p:nvPr/>
        </p:nvSpPr>
        <p:spPr>
          <a:xfrm rot="18634700">
            <a:off x="4994518" y="2329316"/>
            <a:ext cx="693420" cy="101346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9E527F5A-6343-4BAC-9F45-0DB24982D29F}"/>
              </a:ext>
            </a:extLst>
          </p:cNvPr>
          <p:cNvSpPr/>
          <p:nvPr/>
        </p:nvSpPr>
        <p:spPr>
          <a:xfrm rot="16200000">
            <a:off x="8414374" y="955549"/>
            <a:ext cx="693420" cy="101346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054DEA53-868C-4C97-94FC-EE5C68CAFF7A}"/>
              </a:ext>
            </a:extLst>
          </p:cNvPr>
          <p:cNvSpPr/>
          <p:nvPr/>
        </p:nvSpPr>
        <p:spPr>
          <a:xfrm rot="8775542">
            <a:off x="10403701" y="1302259"/>
            <a:ext cx="693420" cy="101346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941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A254D-8EFF-4338-8106-B67CF853B0CD}"/>
              </a:ext>
            </a:extLst>
          </p:cNvPr>
          <p:cNvSpPr>
            <a:spLocks noGrp="1"/>
          </p:cNvSpPr>
          <p:nvPr>
            <p:ph type="sldNum" sz="quarter" idx="12"/>
          </p:nvPr>
        </p:nvSpPr>
        <p:spPr/>
        <p:txBody>
          <a:bodyPr/>
          <a:lstStyle/>
          <a:p>
            <a:fld id="{3A98EE3D-8CD1-4C3F-BD1C-C98C9596463C}" type="slidenum">
              <a:rPr lang="en-US" smtClean="0"/>
              <a:t>23</a:t>
            </a:fld>
            <a:endParaRPr lang="en-US" dirty="0"/>
          </a:p>
        </p:txBody>
      </p:sp>
    </p:spTree>
    <p:extLst>
      <p:ext uri="{BB962C8B-B14F-4D97-AF65-F5344CB8AC3E}">
        <p14:creationId xmlns:p14="http://schemas.microsoft.com/office/powerpoint/2010/main" val="3763859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A254D-8EFF-4338-8106-B67CF853B0CD}"/>
              </a:ext>
            </a:extLst>
          </p:cNvPr>
          <p:cNvSpPr>
            <a:spLocks noGrp="1"/>
          </p:cNvSpPr>
          <p:nvPr>
            <p:ph type="sldNum" sz="quarter" idx="12"/>
          </p:nvPr>
        </p:nvSpPr>
        <p:spPr/>
        <p:txBody>
          <a:bodyPr/>
          <a:lstStyle/>
          <a:p>
            <a:fld id="{3A98EE3D-8CD1-4C3F-BD1C-C98C9596463C}" type="slidenum">
              <a:rPr lang="en-US" smtClean="0"/>
              <a:t>24</a:t>
            </a:fld>
            <a:endParaRPr lang="en-US" dirty="0"/>
          </a:p>
        </p:txBody>
      </p:sp>
      <p:pic>
        <p:nvPicPr>
          <p:cNvPr id="3" name="Picture 2">
            <a:hlinkClick r:id="rId2" action="ppaction://hlinksldjump"/>
            <a:extLst>
              <a:ext uri="{FF2B5EF4-FFF2-40B4-BE49-F238E27FC236}">
                <a16:creationId xmlns:a16="http://schemas.microsoft.com/office/drawing/2014/main" id="{1624CB12-1BAA-4987-9CDF-C2122C009DB8}"/>
              </a:ext>
            </a:extLst>
          </p:cNvPr>
          <p:cNvPicPr>
            <a:picLocks noChangeAspect="1"/>
          </p:cNvPicPr>
          <p:nvPr/>
        </p:nvPicPr>
        <p:blipFill>
          <a:blip r:embed="rId3"/>
          <a:stretch>
            <a:fillRect/>
          </a:stretch>
        </p:blipFill>
        <p:spPr>
          <a:xfrm>
            <a:off x="490728" y="46037"/>
            <a:ext cx="11210544" cy="6305931"/>
          </a:xfrm>
          <a:prstGeom prst="rect">
            <a:avLst/>
          </a:prstGeom>
        </p:spPr>
      </p:pic>
      <p:sp>
        <p:nvSpPr>
          <p:cNvPr id="5" name="Arrow: Down 4">
            <a:extLst>
              <a:ext uri="{FF2B5EF4-FFF2-40B4-BE49-F238E27FC236}">
                <a16:creationId xmlns:a16="http://schemas.microsoft.com/office/drawing/2014/main" id="{BA6242BF-35A2-4DD4-A81A-7E757186371D}"/>
              </a:ext>
            </a:extLst>
          </p:cNvPr>
          <p:cNvSpPr/>
          <p:nvPr/>
        </p:nvSpPr>
        <p:spPr>
          <a:xfrm rot="3006269">
            <a:off x="1172326" y="3863341"/>
            <a:ext cx="693420" cy="101346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890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A254D-8EFF-4338-8106-B67CF853B0CD}"/>
              </a:ext>
            </a:extLst>
          </p:cNvPr>
          <p:cNvSpPr>
            <a:spLocks noGrp="1"/>
          </p:cNvSpPr>
          <p:nvPr>
            <p:ph type="sldNum" sz="quarter" idx="12"/>
          </p:nvPr>
        </p:nvSpPr>
        <p:spPr/>
        <p:txBody>
          <a:bodyPr/>
          <a:lstStyle/>
          <a:p>
            <a:fld id="{3A98EE3D-8CD1-4C3F-BD1C-C98C9596463C}" type="slidenum">
              <a:rPr lang="en-US" smtClean="0"/>
              <a:t>25</a:t>
            </a:fld>
            <a:endParaRPr lang="en-US" dirty="0"/>
          </a:p>
        </p:txBody>
      </p:sp>
    </p:spTree>
    <p:extLst>
      <p:ext uri="{BB962C8B-B14F-4D97-AF65-F5344CB8AC3E}">
        <p14:creationId xmlns:p14="http://schemas.microsoft.com/office/powerpoint/2010/main" val="2145835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A254D-8EFF-4338-8106-B67CF853B0CD}"/>
              </a:ext>
            </a:extLst>
          </p:cNvPr>
          <p:cNvSpPr>
            <a:spLocks noGrp="1"/>
          </p:cNvSpPr>
          <p:nvPr>
            <p:ph type="sldNum" sz="quarter" idx="12"/>
          </p:nvPr>
        </p:nvSpPr>
        <p:spPr/>
        <p:txBody>
          <a:bodyPr/>
          <a:lstStyle/>
          <a:p>
            <a:fld id="{3A98EE3D-8CD1-4C3F-BD1C-C98C9596463C}" type="slidenum">
              <a:rPr lang="en-US" smtClean="0"/>
              <a:t>26</a:t>
            </a:fld>
            <a:endParaRPr lang="en-US" dirty="0"/>
          </a:p>
        </p:txBody>
      </p:sp>
      <p:pic>
        <p:nvPicPr>
          <p:cNvPr id="3" name="Picture 2">
            <a:hlinkClick r:id="rId2" action="ppaction://hlinksldjump"/>
            <a:extLst>
              <a:ext uri="{FF2B5EF4-FFF2-40B4-BE49-F238E27FC236}">
                <a16:creationId xmlns:a16="http://schemas.microsoft.com/office/drawing/2014/main" id="{F236D136-B451-497A-A0F1-22D417BD4DAA}"/>
              </a:ext>
            </a:extLst>
          </p:cNvPr>
          <p:cNvPicPr>
            <a:picLocks noChangeAspect="1"/>
          </p:cNvPicPr>
          <p:nvPr/>
        </p:nvPicPr>
        <p:blipFill>
          <a:blip r:embed="rId3"/>
          <a:stretch>
            <a:fillRect/>
          </a:stretch>
        </p:blipFill>
        <p:spPr>
          <a:xfrm>
            <a:off x="406399" y="0"/>
            <a:ext cx="11379202" cy="6400801"/>
          </a:xfrm>
          <a:prstGeom prst="rect">
            <a:avLst/>
          </a:prstGeom>
        </p:spPr>
      </p:pic>
      <p:sp>
        <p:nvSpPr>
          <p:cNvPr id="5" name="Arrow: Down 4">
            <a:extLst>
              <a:ext uri="{FF2B5EF4-FFF2-40B4-BE49-F238E27FC236}">
                <a16:creationId xmlns:a16="http://schemas.microsoft.com/office/drawing/2014/main" id="{B704B136-DFBE-41AE-A249-474A54569B6A}"/>
              </a:ext>
            </a:extLst>
          </p:cNvPr>
          <p:cNvSpPr/>
          <p:nvPr/>
        </p:nvSpPr>
        <p:spPr>
          <a:xfrm rot="3006269">
            <a:off x="1629526" y="1431038"/>
            <a:ext cx="693420" cy="101346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5D951F41-DD72-4FC5-8787-9C1DB197764B}"/>
              </a:ext>
            </a:extLst>
          </p:cNvPr>
          <p:cNvSpPr/>
          <p:nvPr/>
        </p:nvSpPr>
        <p:spPr>
          <a:xfrm rot="17573481">
            <a:off x="1172326" y="5004515"/>
            <a:ext cx="693420" cy="101346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233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A254D-8EFF-4338-8106-B67CF853B0CD}"/>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468041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A254D-8EFF-4338-8106-B67CF853B0CD}"/>
              </a:ext>
            </a:extLst>
          </p:cNvPr>
          <p:cNvSpPr>
            <a:spLocks noGrp="1"/>
          </p:cNvSpPr>
          <p:nvPr>
            <p:ph type="sldNum" sz="quarter" idx="12"/>
          </p:nvPr>
        </p:nvSpPr>
        <p:spPr/>
        <p:txBody>
          <a:bodyPr/>
          <a:lstStyle/>
          <a:p>
            <a:fld id="{3A98EE3D-8CD1-4C3F-BD1C-C98C9596463C}" type="slidenum">
              <a:rPr lang="en-US" smtClean="0"/>
              <a:t>28</a:t>
            </a:fld>
            <a:endParaRPr lang="en-US" dirty="0"/>
          </a:p>
        </p:txBody>
      </p:sp>
      <p:pic>
        <p:nvPicPr>
          <p:cNvPr id="3" name="Picture 2">
            <a:hlinkClick r:id="rId2" action="ppaction://hlinksldjump"/>
            <a:extLst>
              <a:ext uri="{FF2B5EF4-FFF2-40B4-BE49-F238E27FC236}">
                <a16:creationId xmlns:a16="http://schemas.microsoft.com/office/drawing/2014/main" id="{FBB4B3A1-FC65-4949-9173-217F64474465}"/>
              </a:ext>
            </a:extLst>
          </p:cNvPr>
          <p:cNvPicPr>
            <a:picLocks noChangeAspect="1"/>
          </p:cNvPicPr>
          <p:nvPr/>
        </p:nvPicPr>
        <p:blipFill>
          <a:blip r:embed="rId3"/>
          <a:stretch>
            <a:fillRect/>
          </a:stretch>
        </p:blipFill>
        <p:spPr>
          <a:xfrm>
            <a:off x="568960" y="46037"/>
            <a:ext cx="11204632" cy="6302606"/>
          </a:xfrm>
          <a:prstGeom prst="rect">
            <a:avLst/>
          </a:prstGeom>
        </p:spPr>
      </p:pic>
      <p:sp>
        <p:nvSpPr>
          <p:cNvPr id="5" name="Arrow: Down 4">
            <a:extLst>
              <a:ext uri="{FF2B5EF4-FFF2-40B4-BE49-F238E27FC236}">
                <a16:creationId xmlns:a16="http://schemas.microsoft.com/office/drawing/2014/main" id="{50B102CF-CD03-48E9-855E-5B95C494EC77}"/>
              </a:ext>
            </a:extLst>
          </p:cNvPr>
          <p:cNvSpPr/>
          <p:nvPr/>
        </p:nvSpPr>
        <p:spPr>
          <a:xfrm rot="2560808">
            <a:off x="1446646" y="3255827"/>
            <a:ext cx="693420" cy="101346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49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A254D-8EFF-4338-8106-B67CF853B0CD}"/>
              </a:ext>
            </a:extLst>
          </p:cNvPr>
          <p:cNvSpPr>
            <a:spLocks noGrp="1"/>
          </p:cNvSpPr>
          <p:nvPr>
            <p:ph type="sldNum" sz="quarter" idx="12"/>
          </p:nvPr>
        </p:nvSpPr>
        <p:spPr/>
        <p:txBody>
          <a:bodyPr/>
          <a:lstStyle/>
          <a:p>
            <a:fld id="{3A98EE3D-8CD1-4C3F-BD1C-C98C9596463C}" type="slidenum">
              <a:rPr lang="en-US" smtClean="0"/>
              <a:t>29</a:t>
            </a:fld>
            <a:endParaRPr lang="en-US" dirty="0"/>
          </a:p>
        </p:txBody>
      </p:sp>
    </p:spTree>
    <p:extLst>
      <p:ext uri="{BB962C8B-B14F-4D97-AF65-F5344CB8AC3E}">
        <p14:creationId xmlns:p14="http://schemas.microsoft.com/office/powerpoint/2010/main" val="3352591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dirty="0">
                <a:latin typeface="標楷體" panose="03000509000000000000" pitchFamily="65" charset="-120"/>
                <a:ea typeface="標楷體" panose="03000509000000000000" pitchFamily="65" charset="-120"/>
              </a:rPr>
              <a:t>目錄</a:t>
            </a:r>
            <a:endParaRPr lang="en-US" dirty="0">
              <a:latin typeface="標楷體" panose="03000509000000000000" pitchFamily="65" charset="-120"/>
              <a:ea typeface="標楷體" panose="03000509000000000000" pitchFamily="65" charset="-120"/>
            </a:endParaRP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14D862-127C-44C2-B638-663985DB1096}"/>
              </a:ext>
            </a:extLst>
          </p:cNvPr>
          <p:cNvSpPr>
            <a:spLocks noGrp="1"/>
          </p:cNvSpPr>
          <p:nvPr>
            <p:ph idx="1"/>
          </p:nvPr>
        </p:nvSpPr>
        <p:spPr>
          <a:xfrm>
            <a:off x="4363786" y="621697"/>
            <a:ext cx="6791894" cy="5147973"/>
          </a:xfrm>
        </p:spPr>
        <p:txBody>
          <a:bodyPr anchor="ctr">
            <a:norm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簡介</a:t>
            </a: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何謂空間史</a:t>
            </a: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研究方法與網上互動地圖製作</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香港戰役空間史研究簡介</a:t>
            </a: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1941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年香港戰役互動地圖」的使用方法</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53A4EB73-4B3B-4C18-B79C-C0280E0052F8}"/>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3</a:t>
            </a:fld>
            <a:endParaRPr lang="en-US"/>
          </a:p>
        </p:txBody>
      </p:sp>
    </p:spTree>
    <p:extLst>
      <p:ext uri="{BB962C8B-B14F-4D97-AF65-F5344CB8AC3E}">
        <p14:creationId xmlns:p14="http://schemas.microsoft.com/office/powerpoint/2010/main" val="3730621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A254D-8EFF-4338-8106-B67CF853B0CD}"/>
              </a:ext>
            </a:extLst>
          </p:cNvPr>
          <p:cNvSpPr>
            <a:spLocks noGrp="1"/>
          </p:cNvSpPr>
          <p:nvPr>
            <p:ph type="sldNum" sz="quarter" idx="12"/>
          </p:nvPr>
        </p:nvSpPr>
        <p:spPr/>
        <p:txBody>
          <a:bodyPr/>
          <a:lstStyle/>
          <a:p>
            <a:fld id="{3A98EE3D-8CD1-4C3F-BD1C-C98C9596463C}" type="slidenum">
              <a:rPr lang="en-US" smtClean="0"/>
              <a:t>30</a:t>
            </a:fld>
            <a:endParaRPr lang="en-US" dirty="0"/>
          </a:p>
        </p:txBody>
      </p:sp>
      <p:pic>
        <p:nvPicPr>
          <p:cNvPr id="3" name="Picture 2">
            <a:extLst>
              <a:ext uri="{FF2B5EF4-FFF2-40B4-BE49-F238E27FC236}">
                <a16:creationId xmlns:a16="http://schemas.microsoft.com/office/drawing/2014/main" id="{4A550796-0A65-40B1-A62E-2AF4807DB410}"/>
              </a:ext>
            </a:extLst>
          </p:cNvPr>
          <p:cNvPicPr>
            <a:picLocks noChangeAspect="1"/>
          </p:cNvPicPr>
          <p:nvPr/>
        </p:nvPicPr>
        <p:blipFill>
          <a:blip r:embed="rId2"/>
          <a:stretch>
            <a:fillRect/>
          </a:stretch>
        </p:blipFill>
        <p:spPr>
          <a:xfrm>
            <a:off x="417576" y="0"/>
            <a:ext cx="11356848" cy="6388227"/>
          </a:xfrm>
          <a:prstGeom prst="rect">
            <a:avLst/>
          </a:prstGeom>
        </p:spPr>
      </p:pic>
      <p:sp>
        <p:nvSpPr>
          <p:cNvPr id="5" name="Arrow: Down 4">
            <a:extLst>
              <a:ext uri="{FF2B5EF4-FFF2-40B4-BE49-F238E27FC236}">
                <a16:creationId xmlns:a16="http://schemas.microsoft.com/office/drawing/2014/main" id="{D6ADD731-3229-423E-B178-07CCADA2637E}"/>
              </a:ext>
            </a:extLst>
          </p:cNvPr>
          <p:cNvSpPr/>
          <p:nvPr/>
        </p:nvSpPr>
        <p:spPr>
          <a:xfrm rot="8215864">
            <a:off x="2580501" y="100213"/>
            <a:ext cx="693420" cy="101346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450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A254D-8EFF-4338-8106-B67CF853B0CD}"/>
              </a:ext>
            </a:extLst>
          </p:cNvPr>
          <p:cNvSpPr>
            <a:spLocks noGrp="1"/>
          </p:cNvSpPr>
          <p:nvPr>
            <p:ph type="sldNum" sz="quarter" idx="12"/>
          </p:nvPr>
        </p:nvSpPr>
        <p:spPr/>
        <p:txBody>
          <a:bodyPr/>
          <a:lstStyle/>
          <a:p>
            <a:fld id="{3A98EE3D-8CD1-4C3F-BD1C-C98C9596463C}" type="slidenum">
              <a:rPr lang="en-US" smtClean="0"/>
              <a:t>31</a:t>
            </a:fld>
            <a:endParaRPr lang="en-US" dirty="0"/>
          </a:p>
        </p:txBody>
      </p:sp>
      <p:pic>
        <p:nvPicPr>
          <p:cNvPr id="3" name="Picture 2">
            <a:hlinkClick r:id="rId2" action="ppaction://hlinksldjump"/>
            <a:extLst>
              <a:ext uri="{FF2B5EF4-FFF2-40B4-BE49-F238E27FC236}">
                <a16:creationId xmlns:a16="http://schemas.microsoft.com/office/drawing/2014/main" id="{62F601B8-547B-4348-9C7C-50B2154D522D}"/>
              </a:ext>
            </a:extLst>
          </p:cNvPr>
          <p:cNvPicPr>
            <a:picLocks noChangeAspect="1"/>
          </p:cNvPicPr>
          <p:nvPr/>
        </p:nvPicPr>
        <p:blipFill>
          <a:blip r:embed="rId3"/>
          <a:stretch>
            <a:fillRect/>
          </a:stretch>
        </p:blipFill>
        <p:spPr>
          <a:xfrm>
            <a:off x="509016" y="46037"/>
            <a:ext cx="11173968" cy="6285357"/>
          </a:xfrm>
          <a:prstGeom prst="rect">
            <a:avLst/>
          </a:prstGeom>
        </p:spPr>
      </p:pic>
      <p:sp>
        <p:nvSpPr>
          <p:cNvPr id="5" name="Arrow: Down 4">
            <a:extLst>
              <a:ext uri="{FF2B5EF4-FFF2-40B4-BE49-F238E27FC236}">
                <a16:creationId xmlns:a16="http://schemas.microsoft.com/office/drawing/2014/main" id="{DDB174D9-33AC-4546-BC3A-1FF5E5AADE1C}"/>
              </a:ext>
            </a:extLst>
          </p:cNvPr>
          <p:cNvSpPr/>
          <p:nvPr/>
        </p:nvSpPr>
        <p:spPr>
          <a:xfrm rot="4661122">
            <a:off x="3787510" y="1547231"/>
            <a:ext cx="693420" cy="101346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107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A254D-8EFF-4338-8106-B67CF853B0CD}"/>
              </a:ext>
            </a:extLst>
          </p:cNvPr>
          <p:cNvSpPr>
            <a:spLocks noGrp="1"/>
          </p:cNvSpPr>
          <p:nvPr>
            <p:ph type="sldNum" sz="quarter" idx="12"/>
          </p:nvPr>
        </p:nvSpPr>
        <p:spPr/>
        <p:txBody>
          <a:bodyPr/>
          <a:lstStyle/>
          <a:p>
            <a:fld id="{3A98EE3D-8CD1-4C3F-BD1C-C98C9596463C}" type="slidenum">
              <a:rPr lang="en-US" smtClean="0"/>
              <a:t>32</a:t>
            </a:fld>
            <a:endParaRPr lang="en-US" dirty="0"/>
          </a:p>
        </p:txBody>
      </p:sp>
    </p:spTree>
    <p:extLst>
      <p:ext uri="{BB962C8B-B14F-4D97-AF65-F5344CB8AC3E}">
        <p14:creationId xmlns:p14="http://schemas.microsoft.com/office/powerpoint/2010/main" val="328809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dirty="0">
                <a:latin typeface="Times New Roman" panose="02020603050405020304" pitchFamily="18" charset="0"/>
                <a:ea typeface="標楷體" panose="03000509000000000000" pitchFamily="65" charset="-120"/>
                <a:cs typeface="Times New Roman" panose="02020603050405020304" pitchFamily="18" charset="0"/>
              </a:rPr>
              <a:t>簡介</a:t>
            </a: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14D862-127C-44C2-B638-663985DB1096}"/>
              </a:ext>
            </a:extLst>
          </p:cNvPr>
          <p:cNvSpPr>
            <a:spLocks noGrp="1"/>
          </p:cNvSpPr>
          <p:nvPr>
            <p:ph idx="1"/>
          </p:nvPr>
        </p:nvSpPr>
        <p:spPr>
          <a:xfrm>
            <a:off x="4363786" y="621697"/>
            <a:ext cx="6791894" cy="5147973"/>
          </a:xfrm>
        </p:spPr>
        <p:txBody>
          <a:bodyPr anchor="ct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1941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日，太平洋戰爭</a:t>
            </a:r>
            <a:r>
              <a:rPr lang="zh-TW" altLang="en-US">
                <a:latin typeface="Times New Roman" panose="02020603050405020304" pitchFamily="18" charset="0"/>
                <a:ea typeface="標楷體" panose="03000509000000000000" pitchFamily="65" charset="-120"/>
                <a:cs typeface="Times New Roman" panose="02020603050405020304" pitchFamily="18" charset="0"/>
              </a:rPr>
              <a:t>爆發，香港</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首當其衝，成為日軍進攻的目標之一。由英、印、加軍和不同族裔市民組成的駐港英軍共</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13,000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多人，面對約</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35,000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名擁有海空部隊支援的日軍，在香港各地抵抗十八日，最終於</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日下午投降，香港進入人稱「三年零八個月」的日據時期。是次講座介紹空間史作為歷史研究的方法、「</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1941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年香港戰役空間史研究」計劃，以及其主要成果香港戰役網上互動地圖的使用。</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53A4EB73-4B3B-4C18-B79C-C0280E0052F8}"/>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4</a:t>
            </a:fld>
            <a:endParaRPr lang="en-US"/>
          </a:p>
        </p:txBody>
      </p:sp>
    </p:spTree>
    <p:extLst>
      <p:ext uri="{BB962C8B-B14F-4D97-AF65-F5344CB8AC3E}">
        <p14:creationId xmlns:p14="http://schemas.microsoft.com/office/powerpoint/2010/main" val="217610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何謂空間史</a:t>
            </a: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14D862-127C-44C2-B638-663985DB1096}"/>
              </a:ext>
            </a:extLst>
          </p:cNvPr>
          <p:cNvSpPr>
            <a:spLocks noGrp="1"/>
          </p:cNvSpPr>
          <p:nvPr>
            <p:ph idx="1"/>
          </p:nvPr>
        </p:nvSpPr>
        <p:spPr>
          <a:xfrm>
            <a:off x="4363786" y="621697"/>
            <a:ext cx="6791894" cy="5147973"/>
          </a:xfrm>
        </p:spPr>
        <p:txBody>
          <a:bodyPr anchor="ctr">
            <a:normAutofit/>
          </a:bodyPr>
          <a:lstStyle/>
          <a:p>
            <a:r>
              <a:rPr lang="en-US" altLang="zh-TW" dirty="0">
                <a:latin typeface="Bahnschrift SemiBold Condensed" panose="020B0502040204020203" pitchFamily="34" charset="0"/>
                <a:ea typeface="標楷體" panose="03000509000000000000" pitchFamily="65" charset="-120"/>
                <a:cs typeface="Times New Roman" panose="02020603050405020304" pitchFamily="18" charset="0"/>
              </a:rPr>
              <a:t>Spatial history - and spatial narratives - result from the </a:t>
            </a:r>
            <a:r>
              <a:rPr lang="en-US" altLang="zh-TW" dirty="0">
                <a:solidFill>
                  <a:srgbClr val="FF0000"/>
                </a:solidFill>
                <a:latin typeface="Bahnschrift SemiBold Condensed" panose="020B0502040204020203" pitchFamily="34" charset="0"/>
                <a:ea typeface="標楷體" panose="03000509000000000000" pitchFamily="65" charset="-120"/>
                <a:cs typeface="Times New Roman" panose="02020603050405020304" pitchFamily="18" charset="0"/>
              </a:rPr>
              <a:t>movement</a:t>
            </a:r>
            <a:r>
              <a:rPr lang="en-US" altLang="zh-TW" dirty="0">
                <a:latin typeface="Bahnschrift SemiBold Condensed" panose="020B0502040204020203" pitchFamily="34" charset="0"/>
                <a:ea typeface="標楷體" panose="03000509000000000000" pitchFamily="65" charset="-120"/>
                <a:cs typeface="Times New Roman" panose="02020603050405020304" pitchFamily="18" charset="0"/>
              </a:rPr>
              <a:t> of human beings, goods, animals, water, trees, germs, etc., </a:t>
            </a:r>
            <a:r>
              <a:rPr lang="en-US" altLang="zh-TW" dirty="0">
                <a:solidFill>
                  <a:srgbClr val="FF0000"/>
                </a:solidFill>
                <a:latin typeface="Bahnschrift SemiBold Condensed" panose="020B0502040204020203" pitchFamily="34" charset="0"/>
                <a:ea typeface="標楷體" panose="03000509000000000000" pitchFamily="65" charset="-120"/>
                <a:cs typeface="Times New Roman" panose="02020603050405020304" pitchFamily="18" charset="0"/>
              </a:rPr>
              <a:t>through space and over time</a:t>
            </a:r>
            <a:r>
              <a:rPr lang="en-US" altLang="zh-TW" dirty="0">
                <a:latin typeface="Bahnschrift SemiBold Condensed" panose="020B0502040204020203" pitchFamily="34" charset="0"/>
                <a:ea typeface="標楷體" panose="03000509000000000000" pitchFamily="65" charset="-120"/>
                <a:cs typeface="Times New Roman" panose="02020603050405020304" pitchFamily="18" charset="0"/>
              </a:rPr>
              <a:t>…. They can occur at any scale, from a domestic interior to an entire continent, over any amount of time. The key is that in this context 1) </a:t>
            </a:r>
            <a:r>
              <a:rPr lang="en-US" altLang="zh-TW" dirty="0">
                <a:solidFill>
                  <a:srgbClr val="FF0000"/>
                </a:solidFill>
                <a:latin typeface="Bahnschrift SemiBold Condensed" panose="020B0502040204020203" pitchFamily="34" charset="0"/>
                <a:ea typeface="標楷體" panose="03000509000000000000" pitchFamily="65" charset="-120"/>
                <a:cs typeface="Times New Roman" panose="02020603050405020304" pitchFamily="18" charset="0"/>
              </a:rPr>
              <a:t>location is more than backdrop</a:t>
            </a:r>
            <a:r>
              <a:rPr lang="en-US" altLang="zh-TW" dirty="0">
                <a:latin typeface="Bahnschrift SemiBold Condensed" panose="020B0502040204020203" pitchFamily="34" charset="0"/>
                <a:ea typeface="標楷體" panose="03000509000000000000" pitchFamily="65" charset="-120"/>
                <a:cs typeface="Times New Roman" panose="02020603050405020304" pitchFamily="18" charset="0"/>
              </a:rPr>
              <a:t>, and 2) </a:t>
            </a:r>
            <a:r>
              <a:rPr lang="en-US" altLang="zh-TW" dirty="0">
                <a:solidFill>
                  <a:srgbClr val="FF0000"/>
                </a:solidFill>
                <a:latin typeface="Bahnschrift SemiBold Condensed" panose="020B0502040204020203" pitchFamily="34" charset="0"/>
                <a:ea typeface="標楷體" panose="03000509000000000000" pitchFamily="65" charset="-120"/>
                <a:cs typeface="Times New Roman" panose="02020603050405020304" pitchFamily="18" charset="0"/>
              </a:rPr>
              <a:t>movement, precisely because it makes possible a whole range of interactions and exchanges, gives location meaning</a:t>
            </a:r>
            <a:r>
              <a:rPr lang="en-US" altLang="zh-TW" dirty="0">
                <a:latin typeface="Bahnschrift SemiBold Condensed" panose="020B0502040204020203" pitchFamily="34" charset="0"/>
                <a:ea typeface="標楷體" panose="03000509000000000000" pitchFamily="65" charset="-120"/>
                <a:cs typeface="Times New Roman" panose="02020603050405020304" pitchFamily="18" charset="0"/>
              </a:rPr>
              <a:t>. </a:t>
            </a:r>
          </a:p>
          <a:p>
            <a:r>
              <a:rPr lang="en-US" altLang="zh-TW" sz="1400" dirty="0">
                <a:latin typeface="Bahnschrift SemiBold Condensed" panose="020B0502040204020203" pitchFamily="34" charset="0"/>
                <a:ea typeface="標楷體" panose="03000509000000000000" pitchFamily="65" charset="-120"/>
                <a:cs typeface="Times New Roman" panose="02020603050405020304" pitchFamily="18" charset="0"/>
              </a:rPr>
              <a:t>“What is spatial history?,” Beautiful Spaces, accessed January 21, 2022, https://beautifulspaces.omeka.fas.harvard.edu/item/911.</a:t>
            </a:r>
            <a:endParaRPr lang="zh-TW" altLang="en-US" sz="1400" dirty="0">
              <a:latin typeface="Bahnschrift SemiBold Condensed" panose="020B0502040204020203" pitchFamily="34" charset="0"/>
              <a:ea typeface="標楷體" panose="03000509000000000000" pitchFamily="65" charset="-120"/>
              <a:cs typeface="Times New Roman" panose="02020603050405020304" pitchFamily="18" charset="0"/>
            </a:endParaRPr>
          </a:p>
        </p:txBody>
      </p: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D8D8A6F-2FB4-4A2B-A62C-8C87B3527480}"/>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5</a:t>
            </a:fld>
            <a:endParaRPr lang="en-US"/>
          </a:p>
        </p:txBody>
      </p:sp>
    </p:spTree>
    <p:extLst>
      <p:ext uri="{BB962C8B-B14F-4D97-AF65-F5344CB8AC3E}">
        <p14:creationId xmlns:p14="http://schemas.microsoft.com/office/powerpoint/2010/main" val="489924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何謂空間史</a:t>
            </a: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14D862-127C-44C2-B638-663985DB1096}"/>
              </a:ext>
            </a:extLst>
          </p:cNvPr>
          <p:cNvSpPr>
            <a:spLocks noGrp="1"/>
          </p:cNvSpPr>
          <p:nvPr>
            <p:ph idx="1"/>
          </p:nvPr>
        </p:nvSpPr>
        <p:spPr>
          <a:xfrm>
            <a:off x="4363786" y="621697"/>
            <a:ext cx="6791894" cy="5147973"/>
          </a:xfrm>
        </p:spPr>
        <p:txBody>
          <a:bodyPr anchor="ctr">
            <a:normAutofit/>
          </a:bodyPr>
          <a:lstStyle/>
          <a:p>
            <a:r>
              <a:rPr lang="en-US" sz="2000" dirty="0">
                <a:solidFill>
                  <a:schemeClr val="tx1"/>
                </a:solidFill>
                <a:latin typeface="Bahnschrift SemiBold Condensed" panose="020B0502040204020203" pitchFamily="34" charset="0"/>
                <a:ea typeface="標楷體" panose="03000509000000000000" pitchFamily="65" charset="-120"/>
              </a:rPr>
              <a:t>Historians specialize in tracing and accounting for change over time. At least in principle, historians also recognize that history unfolds through space, yet it is fair to say that we have found it more cumbersome, and perhaps less important, to trace spatial relations than to trace temporal relations </a:t>
            </a:r>
          </a:p>
          <a:p>
            <a:pPr marL="0" indent="0">
              <a:buNone/>
            </a:pPr>
            <a:r>
              <a:rPr lang="en-US" sz="2000" dirty="0">
                <a:solidFill>
                  <a:schemeClr val="tx1"/>
                </a:solidFill>
                <a:latin typeface="Bahnschrift SemiBold Condensed" panose="020B0502040204020203" pitchFamily="34" charset="0"/>
                <a:ea typeface="標楷體" panose="03000509000000000000" pitchFamily="65" charset="-120"/>
              </a:rPr>
              <a:t>    – Peter Bol, 2004</a:t>
            </a:r>
            <a:endParaRPr lang="en-US" dirty="0">
              <a:solidFill>
                <a:schemeClr val="tx1"/>
              </a:solidFill>
              <a:latin typeface="Bahnschrift SemiBold Condensed" panose="020B0502040204020203" pitchFamily="34" charset="0"/>
              <a:ea typeface="標楷體" panose="03000509000000000000" pitchFamily="65" charset="-120"/>
            </a:endParaRPr>
          </a:p>
        </p:txBody>
      </p: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D8D8A6F-2FB4-4A2B-A62C-8C87B3527480}"/>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6</a:t>
            </a:fld>
            <a:endParaRPr lang="en-US"/>
          </a:p>
        </p:txBody>
      </p:sp>
    </p:spTree>
    <p:extLst>
      <p:ext uri="{BB962C8B-B14F-4D97-AF65-F5344CB8AC3E}">
        <p14:creationId xmlns:p14="http://schemas.microsoft.com/office/powerpoint/2010/main" val="3779436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研究方法與網上互動地圖製作</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14D862-127C-44C2-B638-663985DB1096}"/>
              </a:ext>
            </a:extLst>
          </p:cNvPr>
          <p:cNvSpPr>
            <a:spLocks noGrp="1"/>
          </p:cNvSpPr>
          <p:nvPr>
            <p:ph idx="1"/>
          </p:nvPr>
        </p:nvSpPr>
        <p:spPr>
          <a:xfrm>
            <a:off x="4363786" y="621697"/>
            <a:ext cx="6791894" cy="5147973"/>
          </a:xfrm>
        </p:spPr>
        <p:txBody>
          <a:bodyPr anchor="ctr">
            <a:normAutofit/>
          </a:bodyPr>
          <a:lstStyle/>
          <a:p>
            <a:pPr lvl="1">
              <a:buFont typeface="Arial" panose="020B0604020202020204" pitchFamily="34" charset="0"/>
              <a:buChar char="•"/>
            </a:pPr>
            <a:r>
              <a:rPr lang="en-US" sz="2400" dirty="0">
                <a:solidFill>
                  <a:schemeClr val="tx1"/>
                </a:solidFill>
                <a:latin typeface="Bahnschrift Condensed" panose="020B0502040204020203" pitchFamily="34" charset="0"/>
                <a:ea typeface="標楷體" panose="03000509000000000000" pitchFamily="65" charset="-120"/>
              </a:rPr>
              <a:t>Spatial History</a:t>
            </a:r>
          </a:p>
          <a:p>
            <a:pPr lvl="1">
              <a:buFont typeface="Arial" panose="020B0604020202020204" pitchFamily="34" charset="0"/>
              <a:buChar char="•"/>
            </a:pPr>
            <a:r>
              <a:rPr lang="en-US" sz="2400" dirty="0">
                <a:solidFill>
                  <a:schemeClr val="tx1"/>
                </a:solidFill>
                <a:latin typeface="Bahnschrift Condensed" panose="020B0502040204020203" pitchFamily="34" charset="0"/>
                <a:ea typeface="標楷體" panose="03000509000000000000" pitchFamily="65" charset="-120"/>
              </a:rPr>
              <a:t>Historical GIS (Geographical Information System)</a:t>
            </a:r>
          </a:p>
          <a:p>
            <a:pPr lvl="1">
              <a:buFont typeface="Arial" panose="020B0604020202020204" pitchFamily="34" charset="0"/>
              <a:buChar char="•"/>
            </a:pPr>
            <a:r>
              <a:rPr lang="zh-TW" altLang="en-US" sz="2400" dirty="0">
                <a:solidFill>
                  <a:schemeClr val="tx1"/>
                </a:solidFill>
                <a:latin typeface="Bahnschrift Condensed" panose="020B0502040204020203" pitchFamily="34" charset="0"/>
                <a:ea typeface="標楷體" panose="03000509000000000000" pitchFamily="65" charset="-120"/>
              </a:rPr>
              <a:t>不只是地圖，而是有空間資訊的數據庫</a:t>
            </a:r>
            <a:endParaRPr lang="en-US" sz="2400" dirty="0">
              <a:solidFill>
                <a:schemeClr val="tx1"/>
              </a:solidFill>
              <a:latin typeface="Bahnschrift Condensed" panose="020B0502040204020203" pitchFamily="34" charset="0"/>
              <a:ea typeface="標楷體" panose="03000509000000000000" pitchFamily="65" charset="-120"/>
            </a:endParaRPr>
          </a:p>
          <a:p>
            <a:pPr lvl="1">
              <a:buFont typeface="Arial" panose="020B0604020202020204" pitchFamily="34" charset="0"/>
              <a:buChar cha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展示工具</a:t>
            </a:r>
          </a:p>
          <a:p>
            <a:pPr lvl="1">
              <a:buFont typeface="Arial" panose="020B0604020202020204" pitchFamily="34" charset="0"/>
              <a:buChar cha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教學工具</a:t>
            </a:r>
          </a:p>
          <a:p>
            <a:pPr lvl="1">
              <a:buFont typeface="Arial" panose="020B0604020202020204" pitchFamily="34" charset="0"/>
              <a:buChar cha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研究工具</a:t>
            </a:r>
          </a:p>
        </p:txBody>
      </p: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D8D8A6F-2FB4-4A2B-A62C-8C87B3527480}"/>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7</a:t>
            </a:fld>
            <a:endParaRPr lang="en-US"/>
          </a:p>
        </p:txBody>
      </p:sp>
    </p:spTree>
    <p:extLst>
      <p:ext uri="{BB962C8B-B14F-4D97-AF65-F5344CB8AC3E}">
        <p14:creationId xmlns:p14="http://schemas.microsoft.com/office/powerpoint/2010/main" val="2514812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研究方法與網上互動地圖製作</a:t>
            </a: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D8D8A6F-2FB4-4A2B-A62C-8C87B3527480}"/>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8</a:t>
            </a:fld>
            <a:endParaRPr lang="en-US"/>
          </a:p>
        </p:txBody>
      </p:sp>
      <p:pic>
        <p:nvPicPr>
          <p:cNvPr id="7" name="Picture 6">
            <a:extLst>
              <a:ext uri="{FF2B5EF4-FFF2-40B4-BE49-F238E27FC236}">
                <a16:creationId xmlns:a16="http://schemas.microsoft.com/office/drawing/2014/main" id="{DB3A20CF-7E4C-43A5-AF28-C2AA064AF8D0}"/>
              </a:ext>
            </a:extLst>
          </p:cNvPr>
          <p:cNvPicPr>
            <a:picLocks noChangeAspect="1"/>
          </p:cNvPicPr>
          <p:nvPr/>
        </p:nvPicPr>
        <p:blipFill>
          <a:blip r:embed="rId2"/>
          <a:stretch>
            <a:fillRect/>
          </a:stretch>
        </p:blipFill>
        <p:spPr>
          <a:xfrm>
            <a:off x="4457053" y="996197"/>
            <a:ext cx="6695149" cy="4693652"/>
          </a:xfrm>
          <a:prstGeom prst="rect">
            <a:avLst/>
          </a:prstGeom>
        </p:spPr>
      </p:pic>
    </p:spTree>
    <p:extLst>
      <p:ext uri="{BB962C8B-B14F-4D97-AF65-F5344CB8AC3E}">
        <p14:creationId xmlns:p14="http://schemas.microsoft.com/office/powerpoint/2010/main" val="338091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8B061-D481-4129-BD79-9FEA2659612A}"/>
              </a:ext>
            </a:extLst>
          </p:cNvPr>
          <p:cNvSpPr>
            <a:spLocks noGrp="1"/>
          </p:cNvSpPr>
          <p:nvPr>
            <p:ph type="title"/>
          </p:nvPr>
        </p:nvSpPr>
        <p:spPr>
          <a:xfrm>
            <a:off x="643468" y="643467"/>
            <a:ext cx="3073550" cy="5126203"/>
          </a:xfrm>
        </p:spPr>
        <p:txBody>
          <a:bodyPr anchor="ctr">
            <a:normAutofit/>
          </a:bodyPr>
          <a:lstStyle/>
          <a:p>
            <a:pPr algn="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研究方法與網上互動地圖製作</a:t>
            </a: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D8D8A6F-2FB4-4A2B-A62C-8C87B3527480}"/>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9</a:t>
            </a:fld>
            <a:endParaRPr lang="en-US"/>
          </a:p>
        </p:txBody>
      </p:sp>
      <p:sp>
        <p:nvSpPr>
          <p:cNvPr id="8" name="Content Placeholder 2">
            <a:extLst>
              <a:ext uri="{FF2B5EF4-FFF2-40B4-BE49-F238E27FC236}">
                <a16:creationId xmlns:a16="http://schemas.microsoft.com/office/drawing/2014/main" id="{BDB53375-74D6-4386-B379-72F6BFD64DB7}"/>
              </a:ext>
            </a:extLst>
          </p:cNvPr>
          <p:cNvSpPr>
            <a:spLocks noGrp="1"/>
          </p:cNvSpPr>
          <p:nvPr>
            <p:ph idx="1"/>
          </p:nvPr>
        </p:nvSpPr>
        <p:spPr>
          <a:xfrm>
            <a:off x="4363786" y="621697"/>
            <a:ext cx="6791894" cy="5147973"/>
          </a:xfrm>
        </p:spPr>
        <p:txBody>
          <a:bodyPr anchor="ctr">
            <a:normAutofit/>
          </a:bodyPr>
          <a:lstStyle/>
          <a:p>
            <a:pPr marL="201168" lvl="1" indent="0">
              <a:buNone/>
            </a:pPr>
            <a:r>
              <a:rPr lang="zh-TW" altLang="en-US" sz="2400" dirty="0">
                <a:solidFill>
                  <a:schemeClr val="tx1"/>
                </a:solidFill>
                <a:latin typeface="Bahnschrift Condensed" panose="020B0502040204020203" pitchFamily="34" charset="0"/>
                <a:ea typeface="標楷體" panose="03000509000000000000" pitchFamily="65" charset="-120"/>
              </a:rPr>
              <a:t>空間史研究的特徵</a:t>
            </a:r>
          </a:p>
          <a:p>
            <a:pPr lvl="2">
              <a:buFont typeface="Arial" panose="020B0604020202020204" pitchFamily="34" charset="0"/>
              <a:buChar char="•"/>
            </a:pPr>
            <a:r>
              <a:rPr lang="zh-TW" altLang="en-US" sz="2400" dirty="0">
                <a:solidFill>
                  <a:schemeClr val="tx1"/>
                </a:solidFill>
                <a:latin typeface="Bahnschrift Condensed" panose="020B0502040204020203" pitchFamily="34" charset="0"/>
                <a:ea typeface="標楷體" panose="03000509000000000000" pitchFamily="65" charset="-120"/>
              </a:rPr>
              <a:t>以空間為中心</a:t>
            </a:r>
          </a:p>
          <a:p>
            <a:pPr lvl="2">
              <a:buFont typeface="Arial" panose="020B0604020202020204" pitchFamily="34" charset="0"/>
              <a:buChar char="•"/>
            </a:pPr>
            <a:r>
              <a:rPr lang="zh-TW" altLang="en-US" sz="2400" dirty="0">
                <a:solidFill>
                  <a:schemeClr val="tx1"/>
                </a:solidFill>
                <a:latin typeface="Bahnschrift Condensed" panose="020B0502040204020203" pitchFamily="34" charset="0"/>
                <a:ea typeface="標楷體" panose="03000509000000000000" pitchFamily="65" charset="-120"/>
                <a:hlinkClick r:id="" action="ppaction://noaction"/>
              </a:rPr>
              <a:t>跨學科</a:t>
            </a:r>
            <a:endParaRPr lang="zh-TW" altLang="en-US" sz="2400" dirty="0">
              <a:solidFill>
                <a:schemeClr val="tx1"/>
              </a:solidFill>
              <a:latin typeface="Bahnschrift Condensed" panose="020B0502040204020203" pitchFamily="34" charset="0"/>
              <a:ea typeface="標楷體" panose="03000509000000000000" pitchFamily="65" charset="-120"/>
            </a:endParaRPr>
          </a:p>
          <a:p>
            <a:pPr lvl="2">
              <a:buFont typeface="Arial" panose="020B0604020202020204" pitchFamily="34" charset="0"/>
              <a:buChar char="•"/>
            </a:pPr>
            <a:r>
              <a:rPr lang="zh-TW" altLang="en-US" sz="2400" dirty="0">
                <a:solidFill>
                  <a:schemeClr val="tx1"/>
                </a:solidFill>
                <a:latin typeface="Bahnschrift Condensed" panose="020B0502040204020203" pitchFamily="34" charset="0"/>
                <a:ea typeface="標楷體" panose="03000509000000000000" pitchFamily="65" charset="-120"/>
                <a:hlinkClick r:id="" action="ppaction://noaction"/>
              </a:rPr>
              <a:t>視像化／圖像化</a:t>
            </a:r>
            <a:endParaRPr lang="zh-TW" altLang="en-US" sz="2400" dirty="0">
              <a:solidFill>
                <a:schemeClr val="tx1"/>
              </a:solidFill>
              <a:latin typeface="Bahnschrift Condensed" panose="020B0502040204020203" pitchFamily="34" charset="0"/>
              <a:ea typeface="標楷體" panose="03000509000000000000" pitchFamily="65" charset="-120"/>
            </a:endParaRPr>
          </a:p>
          <a:p>
            <a:pPr lvl="2">
              <a:buFont typeface="Arial" panose="020B0604020202020204" pitchFamily="34" charset="0"/>
              <a:buChar char="•"/>
            </a:pPr>
            <a:r>
              <a:rPr lang="zh-TW" altLang="en-US" sz="2400" dirty="0">
                <a:solidFill>
                  <a:schemeClr val="tx1"/>
                </a:solidFill>
                <a:latin typeface="Bahnschrift Condensed" panose="020B0502040204020203" pitchFamily="34" charset="0"/>
                <a:ea typeface="標楷體" panose="03000509000000000000" pitchFamily="65" charset="-120"/>
              </a:rPr>
              <a:t>不一定以數位／數碼／數字方式發表</a:t>
            </a:r>
          </a:p>
          <a:p>
            <a:pPr lvl="2">
              <a:buFont typeface="Arial" panose="020B0604020202020204" pitchFamily="34" charset="0"/>
              <a:buChar char="•"/>
            </a:pPr>
            <a:r>
              <a:rPr lang="zh-TW" altLang="en-US" sz="2400" dirty="0">
                <a:solidFill>
                  <a:schemeClr val="tx1"/>
                </a:solidFill>
                <a:latin typeface="Bahnschrift Condensed" panose="020B0502040204020203" pitchFamily="34" charset="0"/>
                <a:ea typeface="標楷體" panose="03000509000000000000" pitchFamily="65" charset="-120"/>
              </a:rPr>
              <a:t>開放性研究</a:t>
            </a:r>
            <a:endParaRPr lang="en-US" sz="2400" dirty="0">
              <a:solidFill>
                <a:schemeClr val="tx1"/>
              </a:solidFill>
              <a:latin typeface="Bahnschrift Condensed" panose="020B0502040204020203" pitchFamily="34" charset="0"/>
              <a:ea typeface="標楷體" panose="03000509000000000000" pitchFamily="65" charset="-120"/>
            </a:endParaRPr>
          </a:p>
        </p:txBody>
      </p:sp>
    </p:spTree>
    <p:extLst>
      <p:ext uri="{BB962C8B-B14F-4D97-AF65-F5344CB8AC3E}">
        <p14:creationId xmlns:p14="http://schemas.microsoft.com/office/powerpoint/2010/main" val="2105529171"/>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2498</TotalTime>
  <Words>775</Words>
  <Application>Microsoft Office PowerPoint</Application>
  <PresentationFormat>Widescreen</PresentationFormat>
  <Paragraphs>120</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RetrospectVTI</vt:lpstr>
      <vt:lpstr>CDI020221109 香港抗戰歷史系列：從空間史看1941年香港戰役：研究方法與網上互動地圖製作（新辦） Series on the History of the War of Resistance Against Japanese Aggression in Hong Kong: Reappraising the Battle of Hong Kong in 1941 from Spatial Perspective: Research Methods and the Making of an Interactive Web Map (New)  </vt:lpstr>
      <vt:lpstr>「從空間史角度看1941年香港戰役」研究計劃與網上互動地圖製作 </vt:lpstr>
      <vt:lpstr>目錄</vt:lpstr>
      <vt:lpstr>簡介</vt:lpstr>
      <vt:lpstr>何謂空間史</vt:lpstr>
      <vt:lpstr>何謂空間史</vt:lpstr>
      <vt:lpstr>研究方法與網上互動地圖製作</vt:lpstr>
      <vt:lpstr>研究方法與網上互動地圖製作</vt:lpstr>
      <vt:lpstr>研究方法與網上互動地圖製作</vt:lpstr>
      <vt:lpstr>研究方法與網上互動地圖製作</vt:lpstr>
      <vt:lpstr>研究方法與網上互動地圖製作</vt:lpstr>
      <vt:lpstr>研究方法與網上互動地圖製作</vt:lpstr>
      <vt:lpstr>何謂空間史</vt:lpstr>
      <vt:lpstr>香港戰役 空間史研究 簡介</vt:lpstr>
      <vt:lpstr>香港戰役 空間史研究 簡介</vt:lpstr>
      <vt:lpstr>從互動地圖看1941年 香港戰役</vt:lpstr>
      <vt:lpstr>計劃後續活動</vt:lpstr>
      <vt:lpstr>結束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Royal Asiatic Society Hong Kong Online Lecture  Battle of Hong Kong 1941 Thursday 24th June 2021</dc:title>
  <dc:creator>chi man kwong</dc:creator>
  <cp:lastModifiedBy>chi man kwong</cp:lastModifiedBy>
  <cp:revision>51</cp:revision>
  <dcterms:created xsi:type="dcterms:W3CDTF">2021-06-20T07:15:45Z</dcterms:created>
  <dcterms:modified xsi:type="dcterms:W3CDTF">2022-04-29T02:59:04Z</dcterms:modified>
</cp:coreProperties>
</file>